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71" r:id="rId15"/>
    <p:sldId id="273" r:id="rId16"/>
    <p:sldId id="274" r:id="rId17"/>
    <p:sldId id="277" r:id="rId18"/>
    <p:sldId id="278" r:id="rId19"/>
    <p:sldId id="281" r:id="rId20"/>
    <p:sldId id="282" r:id="rId21"/>
    <p:sldId id="287" r:id="rId22"/>
    <p:sldId id="288" r:id="rId23"/>
    <p:sldId id="289" r:id="rId24"/>
    <p:sldId id="291" r:id="rId25"/>
    <p:sldId id="292" r:id="rId26"/>
    <p:sldId id="293" r:id="rId27"/>
    <p:sldId id="321" r:id="rId28"/>
    <p:sldId id="297" r:id="rId29"/>
    <p:sldId id="324" r:id="rId30"/>
    <p:sldId id="328" r:id="rId31"/>
    <p:sldId id="327" r:id="rId32"/>
    <p:sldId id="326" r:id="rId33"/>
    <p:sldId id="322" r:id="rId34"/>
    <p:sldId id="323" r:id="rId35"/>
    <p:sldId id="329" r:id="rId36"/>
    <p:sldId id="330" r:id="rId37"/>
    <p:sldId id="331" r:id="rId38"/>
    <p:sldId id="332" r:id="rId39"/>
    <p:sldId id="333" r:id="rId40"/>
    <p:sldId id="334" r:id="rId41"/>
    <p:sldId id="336" r:id="rId42"/>
    <p:sldId id="337" r:id="rId43"/>
    <p:sldId id="338" r:id="rId44"/>
    <p:sldId id="339" r:id="rId45"/>
    <p:sldId id="340" r:id="rId46"/>
    <p:sldId id="341" r:id="rId47"/>
    <p:sldId id="320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1"/>
    <p:restoredTop sz="94661"/>
  </p:normalViewPr>
  <p:slideViewPr>
    <p:cSldViewPr snapToGrid="0">
      <p:cViewPr>
        <p:scale>
          <a:sx n="145" d="100"/>
          <a:sy n="145" d="100"/>
        </p:scale>
        <p:origin x="552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CE7FA9-DFF3-47D8-9B5F-25FEC69FFF43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8039620-87C5-4F3D-A5C4-162F22C0CF33}">
      <dgm:prSet/>
      <dgm:spPr/>
      <dgm:t>
        <a:bodyPr/>
        <a:lstStyle/>
        <a:p>
          <a:r>
            <a:rPr lang="en-US" b="1" dirty="0"/>
            <a:t>MIDI </a:t>
          </a:r>
          <a:r>
            <a:rPr lang="ru-RU" dirty="0"/>
            <a:t>(</a:t>
          </a:r>
          <a:r>
            <a:rPr lang="en-US" dirty="0"/>
            <a:t>Musical Instruments Digital Interface</a:t>
          </a:r>
          <a:r>
            <a:rPr lang="ru-RU" dirty="0"/>
            <a:t>) – цифровой интерфейс музыкальных инструментов. Представляет собой набор команд, позволяющий электронным музыкальным инструментам взаимодействовать с компьютерами. </a:t>
          </a:r>
          <a:endParaRPr lang="en-US" dirty="0"/>
        </a:p>
      </dgm:t>
    </dgm:pt>
    <dgm:pt modelId="{E5472A37-83A8-4810-997B-6EA03C813B09}" type="parTrans" cxnId="{283964F1-3545-4A84-9CE7-3A2A314166A0}">
      <dgm:prSet/>
      <dgm:spPr/>
      <dgm:t>
        <a:bodyPr/>
        <a:lstStyle/>
        <a:p>
          <a:endParaRPr lang="en-US"/>
        </a:p>
      </dgm:t>
    </dgm:pt>
    <dgm:pt modelId="{62CD7E8F-5DBF-4B09-9EDB-7A49F60382F3}" type="sibTrans" cxnId="{283964F1-3545-4A84-9CE7-3A2A314166A0}">
      <dgm:prSet/>
      <dgm:spPr/>
      <dgm:t>
        <a:bodyPr/>
        <a:lstStyle/>
        <a:p>
          <a:endParaRPr lang="en-US"/>
        </a:p>
      </dgm:t>
    </dgm:pt>
    <dgm:pt modelId="{A6E68240-51AA-42D3-854E-7D734E67CD6D}">
      <dgm:prSet/>
      <dgm:spPr/>
      <dgm:t>
        <a:bodyPr/>
        <a:lstStyle/>
        <a:p>
          <a:r>
            <a:rPr lang="ru-RU" b="1" dirty="0"/>
            <a:t>Цифровой звук</a:t>
          </a:r>
          <a:r>
            <a:rPr lang="ru-RU" dirty="0"/>
            <a:t> (</a:t>
          </a:r>
          <a:r>
            <a:rPr lang="en-US" dirty="0"/>
            <a:t>digital audio</a:t>
          </a:r>
          <a:r>
            <a:rPr lang="ru-RU" dirty="0"/>
            <a:t>) является представлением волновой формы звука в виде чисел. </a:t>
          </a:r>
          <a:endParaRPr lang="en-US" dirty="0"/>
        </a:p>
      </dgm:t>
    </dgm:pt>
    <dgm:pt modelId="{3FC0156C-A15B-435D-B9A9-85C847F7C8F0}" type="parTrans" cxnId="{AB8F71FD-004D-44A0-84E1-BB8CB23E0C01}">
      <dgm:prSet/>
      <dgm:spPr/>
      <dgm:t>
        <a:bodyPr/>
        <a:lstStyle/>
        <a:p>
          <a:endParaRPr lang="en-US"/>
        </a:p>
      </dgm:t>
    </dgm:pt>
    <dgm:pt modelId="{87C60394-B1CF-4014-BF42-04C728FA584D}" type="sibTrans" cxnId="{AB8F71FD-004D-44A0-84E1-BB8CB23E0C01}">
      <dgm:prSet/>
      <dgm:spPr/>
      <dgm:t>
        <a:bodyPr/>
        <a:lstStyle/>
        <a:p>
          <a:endParaRPr lang="en-US"/>
        </a:p>
      </dgm:t>
    </dgm:pt>
    <dgm:pt modelId="{210B3E88-4796-4DAB-901F-01D6B06C5448}" type="pres">
      <dgm:prSet presAssocID="{1FCE7FA9-DFF3-47D8-9B5F-25FEC69FFF43}" presName="root" presStyleCnt="0">
        <dgm:presLayoutVars>
          <dgm:dir/>
          <dgm:resizeHandles val="exact"/>
        </dgm:presLayoutVars>
      </dgm:prSet>
      <dgm:spPr/>
    </dgm:pt>
    <dgm:pt modelId="{A3670B65-17FF-4C8D-86DA-546B3B94B81D}" type="pres">
      <dgm:prSet presAssocID="{38039620-87C5-4F3D-A5C4-162F22C0CF33}" presName="compNode" presStyleCnt="0"/>
      <dgm:spPr/>
    </dgm:pt>
    <dgm:pt modelId="{3CC8CE7C-8E87-4D2B-8D39-5332D0F9EC49}" type="pres">
      <dgm:prSet presAssocID="{38039620-87C5-4F3D-A5C4-162F22C0CF33}" presName="bgRect" presStyleLbl="bgShp" presStyleIdx="0" presStyleCnt="2" custScaleY="135615"/>
      <dgm:spPr/>
    </dgm:pt>
    <dgm:pt modelId="{8FC21773-B718-4EFD-9534-6C11BE7863F8}" type="pres">
      <dgm:prSet presAssocID="{38039620-87C5-4F3D-A5C4-162F22C0CF33}" presName="iconRect" presStyleLbl="node1" presStyleIdx="0" presStyleCnt="2" custLinFactY="100000" custLinFactNeighborX="-197" custLinFactNeighborY="14295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8018B077-5E60-4E53-BECC-00EF695F7F32}" type="pres">
      <dgm:prSet presAssocID="{38039620-87C5-4F3D-A5C4-162F22C0CF33}" presName="spaceRect" presStyleCnt="0"/>
      <dgm:spPr/>
    </dgm:pt>
    <dgm:pt modelId="{F02024E9-9191-4F87-B824-B798B42BBE89}" type="pres">
      <dgm:prSet presAssocID="{38039620-87C5-4F3D-A5C4-162F22C0CF33}" presName="parTx" presStyleLbl="revTx" presStyleIdx="0" presStyleCnt="2" custScaleX="111060">
        <dgm:presLayoutVars>
          <dgm:chMax val="0"/>
          <dgm:chPref val="0"/>
        </dgm:presLayoutVars>
      </dgm:prSet>
      <dgm:spPr/>
    </dgm:pt>
    <dgm:pt modelId="{201795A0-FB78-4E36-9EF8-BD25BC8B4753}" type="pres">
      <dgm:prSet presAssocID="{62CD7E8F-5DBF-4B09-9EDB-7A49F60382F3}" presName="sibTrans" presStyleCnt="0"/>
      <dgm:spPr/>
    </dgm:pt>
    <dgm:pt modelId="{902F53AF-E378-4508-824E-FB6F4F1F5004}" type="pres">
      <dgm:prSet presAssocID="{A6E68240-51AA-42D3-854E-7D734E67CD6D}" presName="compNode" presStyleCnt="0"/>
      <dgm:spPr/>
    </dgm:pt>
    <dgm:pt modelId="{59E5328A-57A7-4F7B-8C78-E22AD1079EAD}" type="pres">
      <dgm:prSet presAssocID="{A6E68240-51AA-42D3-854E-7D734E67CD6D}" presName="bgRect" presStyleLbl="bgShp" presStyleIdx="1" presStyleCnt="2"/>
      <dgm:spPr/>
    </dgm:pt>
    <dgm:pt modelId="{F8201C82-B6CC-47F3-9EDF-47530CE96E1B}" type="pres">
      <dgm:prSet presAssocID="{A6E68240-51AA-42D3-854E-7D734E67CD6D}" presName="iconRect" presStyleLbl="node1" presStyleIdx="1" presStyleCnt="2" custLinFactY="-100000" custLinFactNeighborX="-36225" custLinFactNeighborY="-16115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75C19748-9C23-4E92-A575-9275B137E7B5}" type="pres">
      <dgm:prSet presAssocID="{A6E68240-51AA-42D3-854E-7D734E67CD6D}" presName="spaceRect" presStyleCnt="0"/>
      <dgm:spPr/>
    </dgm:pt>
    <dgm:pt modelId="{C0234939-020E-455F-8F1D-F34DA151EF89}" type="pres">
      <dgm:prSet presAssocID="{A6E68240-51AA-42D3-854E-7D734E67CD6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C2DB01A-EC2B-4351-B249-D661AD86DED7}" type="presOf" srcId="{A6E68240-51AA-42D3-854E-7D734E67CD6D}" destId="{C0234939-020E-455F-8F1D-F34DA151EF89}" srcOrd="0" destOrd="0" presId="urn:microsoft.com/office/officeart/2018/2/layout/IconVerticalSolidList"/>
    <dgm:cxn modelId="{3D0F4580-53E2-4450-9195-04C6FD0BED34}" type="presOf" srcId="{1FCE7FA9-DFF3-47D8-9B5F-25FEC69FFF43}" destId="{210B3E88-4796-4DAB-901F-01D6B06C5448}" srcOrd="0" destOrd="0" presId="urn:microsoft.com/office/officeart/2018/2/layout/IconVerticalSolidList"/>
    <dgm:cxn modelId="{E48D8CE3-9DFB-457E-AE84-F6DC685E29E2}" type="presOf" srcId="{38039620-87C5-4F3D-A5C4-162F22C0CF33}" destId="{F02024E9-9191-4F87-B824-B798B42BBE89}" srcOrd="0" destOrd="0" presId="urn:microsoft.com/office/officeart/2018/2/layout/IconVerticalSolidList"/>
    <dgm:cxn modelId="{283964F1-3545-4A84-9CE7-3A2A314166A0}" srcId="{1FCE7FA9-DFF3-47D8-9B5F-25FEC69FFF43}" destId="{38039620-87C5-4F3D-A5C4-162F22C0CF33}" srcOrd="0" destOrd="0" parTransId="{E5472A37-83A8-4810-997B-6EA03C813B09}" sibTransId="{62CD7E8F-5DBF-4B09-9EDB-7A49F60382F3}"/>
    <dgm:cxn modelId="{AB8F71FD-004D-44A0-84E1-BB8CB23E0C01}" srcId="{1FCE7FA9-DFF3-47D8-9B5F-25FEC69FFF43}" destId="{A6E68240-51AA-42D3-854E-7D734E67CD6D}" srcOrd="1" destOrd="0" parTransId="{3FC0156C-A15B-435D-B9A9-85C847F7C8F0}" sibTransId="{87C60394-B1CF-4014-BF42-04C728FA584D}"/>
    <dgm:cxn modelId="{41397871-66B4-486E-937C-128073AC9505}" type="presParOf" srcId="{210B3E88-4796-4DAB-901F-01D6B06C5448}" destId="{A3670B65-17FF-4C8D-86DA-546B3B94B81D}" srcOrd="0" destOrd="0" presId="urn:microsoft.com/office/officeart/2018/2/layout/IconVerticalSolidList"/>
    <dgm:cxn modelId="{B796CA54-970B-4DB2-A5BC-35768945FDED}" type="presParOf" srcId="{A3670B65-17FF-4C8D-86DA-546B3B94B81D}" destId="{3CC8CE7C-8E87-4D2B-8D39-5332D0F9EC49}" srcOrd="0" destOrd="0" presId="urn:microsoft.com/office/officeart/2018/2/layout/IconVerticalSolidList"/>
    <dgm:cxn modelId="{27E81EB8-019B-4C83-A0D1-58A53088EE2A}" type="presParOf" srcId="{A3670B65-17FF-4C8D-86DA-546B3B94B81D}" destId="{8FC21773-B718-4EFD-9534-6C11BE7863F8}" srcOrd="1" destOrd="0" presId="urn:microsoft.com/office/officeart/2018/2/layout/IconVerticalSolidList"/>
    <dgm:cxn modelId="{B4C0BB63-49DB-4999-98AF-67902BBFC67D}" type="presParOf" srcId="{A3670B65-17FF-4C8D-86DA-546B3B94B81D}" destId="{8018B077-5E60-4E53-BECC-00EF695F7F32}" srcOrd="2" destOrd="0" presId="urn:microsoft.com/office/officeart/2018/2/layout/IconVerticalSolidList"/>
    <dgm:cxn modelId="{C6CBF603-F677-465B-B761-7E0D7F70E479}" type="presParOf" srcId="{A3670B65-17FF-4C8D-86DA-546B3B94B81D}" destId="{F02024E9-9191-4F87-B824-B798B42BBE89}" srcOrd="3" destOrd="0" presId="urn:microsoft.com/office/officeart/2018/2/layout/IconVerticalSolidList"/>
    <dgm:cxn modelId="{7AD85AAB-3B61-4D87-B30E-D1F044094016}" type="presParOf" srcId="{210B3E88-4796-4DAB-901F-01D6B06C5448}" destId="{201795A0-FB78-4E36-9EF8-BD25BC8B4753}" srcOrd="1" destOrd="0" presId="urn:microsoft.com/office/officeart/2018/2/layout/IconVerticalSolidList"/>
    <dgm:cxn modelId="{B3A1309D-2D24-40D6-86B1-C925A9CEB4F9}" type="presParOf" srcId="{210B3E88-4796-4DAB-901F-01D6B06C5448}" destId="{902F53AF-E378-4508-824E-FB6F4F1F5004}" srcOrd="2" destOrd="0" presId="urn:microsoft.com/office/officeart/2018/2/layout/IconVerticalSolidList"/>
    <dgm:cxn modelId="{2732C422-4B94-4FD0-B154-0EE1FAFB00EF}" type="presParOf" srcId="{902F53AF-E378-4508-824E-FB6F4F1F5004}" destId="{59E5328A-57A7-4F7B-8C78-E22AD1079EAD}" srcOrd="0" destOrd="0" presId="urn:microsoft.com/office/officeart/2018/2/layout/IconVerticalSolidList"/>
    <dgm:cxn modelId="{7CA2FB4F-F327-4592-8271-97DF3314D42F}" type="presParOf" srcId="{902F53AF-E378-4508-824E-FB6F4F1F5004}" destId="{F8201C82-B6CC-47F3-9EDF-47530CE96E1B}" srcOrd="1" destOrd="0" presId="urn:microsoft.com/office/officeart/2018/2/layout/IconVerticalSolidList"/>
    <dgm:cxn modelId="{5F55C3EF-2330-4DED-93FB-BFD7ED09C242}" type="presParOf" srcId="{902F53AF-E378-4508-824E-FB6F4F1F5004}" destId="{75C19748-9C23-4E92-A575-9275B137E7B5}" srcOrd="2" destOrd="0" presId="urn:microsoft.com/office/officeart/2018/2/layout/IconVerticalSolidList"/>
    <dgm:cxn modelId="{903028B8-3000-4BE9-9743-BE5E09BEEA6D}" type="presParOf" srcId="{902F53AF-E378-4508-824E-FB6F4F1F5004}" destId="{C0234939-020E-455F-8F1D-F34DA151EF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8CE7C-8E87-4D2B-8D39-5332D0F9EC49}">
      <dsp:nvSpPr>
        <dsp:cNvPr id="0" name=""/>
        <dsp:cNvSpPr/>
      </dsp:nvSpPr>
      <dsp:spPr>
        <a:xfrm>
          <a:off x="-67879" y="769647"/>
          <a:ext cx="5728344" cy="239035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FC21773-B718-4EFD-9534-6C11BE7863F8}">
      <dsp:nvSpPr>
        <dsp:cNvPr id="0" name=""/>
        <dsp:cNvSpPr/>
      </dsp:nvSpPr>
      <dsp:spPr>
        <a:xfrm>
          <a:off x="463394" y="3835375"/>
          <a:ext cx="971328" cy="96943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2024E9-9191-4F87-B824-B798B42BBE89}">
      <dsp:nvSpPr>
        <dsp:cNvPr id="0" name=""/>
        <dsp:cNvSpPr/>
      </dsp:nvSpPr>
      <dsp:spPr>
        <a:xfrm>
          <a:off x="1769313" y="1083523"/>
          <a:ext cx="4026909" cy="1874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383" tIns="198383" rIns="198383" bIns="19838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MIDI </a:t>
          </a:r>
          <a:r>
            <a:rPr lang="ru-RU" sz="1400" kern="1200" dirty="0"/>
            <a:t>(</a:t>
          </a:r>
          <a:r>
            <a:rPr lang="en-US" sz="1400" kern="1200" dirty="0"/>
            <a:t>Musical Instruments Digital Interface</a:t>
          </a:r>
          <a:r>
            <a:rPr lang="ru-RU" sz="1400" kern="1200" dirty="0"/>
            <a:t>) – цифровой интерфейс музыкальных инструментов. Представляет собой набор команд, позволяющий электронным музыкальным инструментам взаимодействовать с компьютерами. </a:t>
          </a:r>
          <a:endParaRPr lang="en-US" sz="1400" kern="1200" dirty="0"/>
        </a:p>
      </dsp:txBody>
      <dsp:txXfrm>
        <a:off x="1769313" y="1083523"/>
        <a:ext cx="4026909" cy="1874489"/>
      </dsp:txXfrm>
    </dsp:sp>
    <dsp:sp modelId="{59E5328A-57A7-4F7B-8C78-E22AD1079EAD}">
      <dsp:nvSpPr>
        <dsp:cNvPr id="0" name=""/>
        <dsp:cNvSpPr/>
      </dsp:nvSpPr>
      <dsp:spPr>
        <a:xfrm>
          <a:off x="-67879" y="3628626"/>
          <a:ext cx="5728344" cy="17626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8201C82-B6CC-47F3-9EDF-47530CE96E1B}">
      <dsp:nvSpPr>
        <dsp:cNvPr id="0" name=""/>
        <dsp:cNvSpPr/>
      </dsp:nvSpPr>
      <dsp:spPr>
        <a:xfrm>
          <a:off x="113444" y="1493471"/>
          <a:ext cx="971328" cy="96943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234939-020E-455F-8F1D-F34DA151EF89}">
      <dsp:nvSpPr>
        <dsp:cNvPr id="0" name=""/>
        <dsp:cNvSpPr/>
      </dsp:nvSpPr>
      <dsp:spPr>
        <a:xfrm>
          <a:off x="1969825" y="3628626"/>
          <a:ext cx="3625886" cy="1874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383" tIns="198383" rIns="198383" bIns="19838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 dirty="0"/>
            <a:t>Цифровой звук</a:t>
          </a:r>
          <a:r>
            <a:rPr lang="ru-RU" sz="1400" kern="1200" dirty="0"/>
            <a:t> (</a:t>
          </a:r>
          <a:r>
            <a:rPr lang="en-US" sz="1400" kern="1200" dirty="0"/>
            <a:t>digital audio</a:t>
          </a:r>
          <a:r>
            <a:rPr lang="ru-RU" sz="1400" kern="1200" dirty="0"/>
            <a:t>) является представлением волновой формы звука в виде чисел. </a:t>
          </a:r>
          <a:endParaRPr lang="en-US" sz="1400" kern="1200" dirty="0"/>
        </a:p>
      </dsp:txBody>
      <dsp:txXfrm>
        <a:off x="1969825" y="3628626"/>
        <a:ext cx="3625886" cy="18744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0T14:10:13.569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1016 142,'-95'-4,"37"2,5 1,10 1,-26 0,19 0,10 0,2 0,33 0,104 0,-38 0,4 0,21 0,5 0,10-3,-6-1,-39 4,-2-2,27-7,-2-1,15 2,-40-4,-2 0,22 0,-17-8,-24 10,-12 1,-11 3,-56-1,20 2,-51-1,20 6,-17 11,-15 3,13 3,-8 0,32-7,-11 1,19-2,7 0,15-1,7-3,66-24,-34 14,43-16,-49 18,-4 2,-85-2,9 3,-14 3,-9 1,10-1,1 2,3 2,1 0,6 0,2 0,12 0,3-1,-38 0,2 0,23-6,24 0,21 0,16 0,10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0T14:10:19.358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FFFFFF"/>
    </inkml:brush>
    <inkml:brush xml:id="br2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787 544 24575,'0'7'0,"0"3"0,13-37 0,4 3 0,29-39 0,-14 28 0,25-12 0,-27 18 0,9-7 0,-12 12 0,-8 4 0,-7 11 0,-15 2 0,-9 4 0,-8 10 0,-10 3 0,-2 7 0,1 1 0,5-1 0,6-5 0,8-1 0,2-7 0,8-1 0,3-3 0,6 0 0,-3 0 0,-1 0 0</inkml:trace>
  <inkml:trace contextRef="#ctx0" brushRef="#br1" timeOffset="6409">2297 272 24575,'-22'0'0,"-40"0"0,-13 0 0,21 0 0,-2 0-982,-15 0 0,-9 0 1,9 0 981,10-3 0,3 1 0,-17 4 0,2 1 0,19-2 0,4 1 842,-42 5-842,0-1 505,46-2-505,1-2 0,18 2 0,24-4 1524,23 0-1524,55 0 0,-23-6 0,3-1-203,2 3 1,-1 0 202,-1-5 0,-2-1 0,32-2 0,-18 2 0,12-6 0,-28 4 0,-8-2 0,-21 9 0,-7-2 0,-11 3 0,-10 1 479,-18-1-479,-7 4 0,-12 0 0,1 0 0,-8 0 0,-7 15 0,-2 7 0,7 10 0,2 3 0,14-1 0,-6-8 0,17 4 0,4-12 0,12-2 0,6-5 0,16-8 0,6-4 0,14-8 0,9-6 0,2-4 0,5 4 0,-10 1 0,-4 5 0,-14 4 0,-5-2 0,-22 7 0,-30-3 0,-57 3 0,34 0 0,-5 0-929,-25-1 1,-1 2 928,16 1 0,3 1 0,4 0 0,2 0-171,7 3 0,6 1 171,-18 4 0,-10 0 0,39-5 0,14-2 0,32-4 1822,30 0-1822,30 0 0,24 0 0,-7 0 0,3 0 0,-12 0 0,-7-4 377,-9-1-377,-20-5 0,-12 2 0,-9 0 0,-8 1 0,-27 3 0,-3 1 0,-26 3 0,10 0 0,-10 0 0,15 4 0,-3 5 0,11 0 0,8 2 0,5-3 0,9-1 0,9-4 0,12 1 0,13-4 0,26 0 0,2 0 0,0 0 0,2 0 0,-22-5 0,10 0 0,-18 0 0,-5-2 0,-11 6 0,-10-3 0,-25 4 0,-4 0 0,-24 0 0,10 0 0,-4 4 0,5 6 0,1 4 0,8 3 0,4-4 0,12-3 0,4-8 0,5-3 0,3-9 0,3 2 0,1-3 0,3 7 0,0 1 0,-1 3 0,1 0 0,0 0 0,0 0 0,0-3 0,0 0 0,-1-4 0,-2 0 0,2 4 0,-6 0 0,3 3 0</inkml:trace>
  <inkml:trace contextRef="#ctx0" brushRef="#br2" timeOffset="20235">759 410 24575,'-58'4'0,"-1"-1"0,-5-3 0,20 0 0,-6 0 0,21 0 0,-4 0 0,11 0 0,12 0 0,48 0 0,3-5 0,45-10 0,-3-4 0,-12-6 0,15-8 0,-25 11 0,7-13 0,-9 19 0,-13-6 0,-13 17 0,-9-3 0,-10 8 0,-4 0 0,-38 8 0,-3 3 0,-41 19 0,23-10 0,-4 4-492,-5 7 0,-2 2 400,0-3 1,1-1 91,4-1 0,2-1-234,-29 16 234,8-15 0,6 2 0,16-15 0,13-2 0,18-6 0,3-3 983,19-3-812,33-18 76,-10 4-247,33-12 0,-27 9 0,10-6 0,-7 4 0,-3-3 0,-6 6 0,-9 0 0,-5 1 0,-4 3 0,-2-2 0,-1 6 0,-3-3 0,-10 4 0,-3 2 0,-10 1 0,-5 3 0,0 0 0,-1 0 0,-3 0 0,7 0 0,-2 0 0,4 0 0,0 4 0,4 0 0,-8 4 0,7 2 0,-12 3 0,8 3 0,-4-4 0,9-1 0,4-4 0,9-6 0,3-14 0,3-8 0,7-12 0,2-1 0,13 0 0,-5 5 0,3 0 0,-5 10 0,-4 1 0,-1 7 0,-9 4 0,-28 38 0,10-8 0,-22 29 0,22-19 0,4-4 0,-2-2 0,10-4 0,-5-4 0,9-1 0,-2-8 0,3 0 0,22-16 0,-7 3 0,20-8 0,-8 8 0,26 3 0,19 0 0,11 0 0,-31 1 0,-2 3 0,20 10 0,16 4 0,-27 10 0,0-4 0,-14-1 0,-10 2 0,-14-8 0,-6 1 0,-8-4 0,-4 0 0,0 0 0,-3-3 0,0-2 0,6-2 0,8-17 0,-3 4 0,9-19 0,-12 10 0,3-3 0,-4 4 0,-1 3 0,1 4 0,-39 30 0,12-9 0,-31 24 0,24-21 0,7 2 0,5-7 0,8-3 0,53-33 0,13-1 0,-14 4 0,3 0 0,4 2 0,-2 4 0,14-1 0,20 0 0,-31 7 0,6-1 0,-19 5 0,-11 1 0,-11 4 0,-7 0 0,-5 2 0,-16 19 0,0-7 0,-12 18 0,11-17 0,3 3 0,5-7 0,3-2 0,22-27 0,-6 8 0,15-20 0,-13 15 0,-4 4 0,-4 1 0,0 4 0,-4 2 0,-28 5 0,8 6 0,-21 5 0,17-1 0,8-1 0,5-6 0,25-25 0,16-7 0,3-8 0,13-6 0,-16 19 0,6-9 0,-8 10 0,-9 2 0,-7 8 0,-7 5 0,-2 4 0,-34 19 0,10-6 0,-32 19 0,26-13 0,-3 4 0,14-9 0,5-10 0,29-18 0,-3-4 0,22-8 0,-22 9 0,6 5 0,-16 4 0,3 0 0,-8 8 0,-43 12 0,19 5 0,-45 13 0,31-1 0,-7-4 0,13-2 0,3-8 0,15-13 0,16-18 0,11-6 0,6-9 0,3 8 0,-12 7 0,0 0 0,-6 5 0,-3 0 0,-3 3 0,-17 5 0,-6 3 0,-15 3 0,0 12 0,4-3 0,2 9 0,5-7 0,7-4 0,2-3 0,11-10 0,21-14 0,-2 1 0,18-8 0,-15 16 0,-2 0 0,-6 4 0,-1 0 0,-36 11 0,10 6 0,-22 5 0,19 4 0,8-5 0,4-3 0,4-2 0,30-16 0,-4-5 0,19-9 0,-7-4 0,-15 8 0,8-3 0,-17 9 0,3 4 0,-8 4 0,-6 21 0,-10 3 0,-4 21 0,-4-6 0,6-2 0,7-7 0,2-8 0,3-4 0,0-5 0,8-7 0,4 0 0,9-3 0,2 0 0,5 0 0,-8 0 0,2 0 0,-8 0 0,-3 0 0,-2 0 0,-2 17 0,-4 2 0,-7 17 0,-10-1 0,-9-1 0,1 1 0,1-5 0,5-2 0,8-13 0,1-1 0,37-64 0,-15 25 0,29-52 0,-17 41 0,1-4 0,7 8 0,-9 6 0,-1 9 0,-11 10 0,-4 4 0,-4 3 0,-14 24 0,-3-11 0,-15 29 0,1-20 0,0 3 0,8-6 0,4-7 0,9-3 0,28-36 0,-2 15 0,20-27 0,-15 23 0,-4 4 0,-8 4 0,-1 5 0,-8 3 0,-18 18 0,-1-2 0,-21 21 0,8-15 0,1 6 0,10-16 0,7 2 0,6-8 0,29-28 0,-9 7 0,28-26 0,-20 16 0,7 3 0,-12 3 0,2 7 0,-9 5 0,-4 3 0,-38 37 0,10-14 0,-31 27 0,24-21 0,5-4 0,4-3 0,9-7 0,4-1 0,32-28 0,-11 9 0,20-19 0,-20 13 0,-4 4 0,-3 1 0,-2 6 0,-2 1 0,-22 25 0,7-10 0,-15 13 0,16-15 0,56-58 0,-1 18 0,-2-8 0,3 0 0,14 5 0,2-1 0,-19 14 0,0 5 0,-12 7 0,-11 8 0,-8 0 0,-8 6 0,-22 12 0,0 3 0,-12 10 0,4-11 0,7-2 0,1-7 0,8-1 0,2-4 0,24-28 0,-11 13 0,19-24 0,-13 19 0,-3 3 0,-2 4 0,-2 2 0,-24 28 0,8-10 0,-20 20 0,14-16 0,5-6 0,3-1 0,56-53 0,22 5 0,-24 7 0,4 0-279,15 6 0,-1 7 279,9 1 0,-19 7 0,0 3 0,12 1 0,0 1 0,-15 5 0,-22 0 0,-11 0 0,-12 10 0,-4 3 558,-7 10-558,-9 6 0,-4-4 0,-8 0 0,5-6 0,2-4 0,10-4 0,-1-2 0,31-31 0,-12 8 0,21-21 0,-16 20 0,-1 2 0,-4 8 0,-35 18 0,4 4 0,-25 11 0,13-7 0,9-5 0,3-1 0,7-4 0,16-4 0,23-27 0,-2 7 0,17-23 0,-17 20 0,-3-3 0,-5 4 0,-5 7 0,-4 2 0,-28 18 0,-7 4 0,-18 6 0,-2 5 0,9-4 0,-5 0 0,5-6 0,6-4 0,6-9 0,9 0 0,5-4 0,4-3 0,6-4 0,1-8 0,3 0 0,0-7 0,0 7 0,0-3 0,7 4 0,-3 3 0,9 1 0,-2 4 0,-1-1 0,3 3 0,-2-2 0,3 5 0,4-2 0,0 3 0,10 0 0,1 0 0,4 0 0,0 0 0,6-4 0,-5 3 0,5-7 0,-6 4 0,0-5 0,6 5 0,-4-4 0,8 3 0,-8 0 0,3 1 0,-4 4 0,-10 0 0,-1 0 0,-13 0 0,0 0 0,-1 0 0,1 0 0,-1 0 0,2-2 0,-4-5 0,2 0 0,-3 1 0,-1 26 0,-1-11 0,-2 21 0,-2-23 0,0 7 0,0-7 0,0 6 0,-3-6 0,3 6 0,-6-6 0,2 6 0,1-2 0,-3-1 0,5 3 0,-2-6 0,0 3 0,0-1 0,-1-2 0,-2 5 0,6-5 0,-9-1 0,-4-3 0,2-3 0,-8 0 0,8 0 0,1-3 0,-4-4 0,4-4 0,-4 1 0,0-4 0,0 3 0,0 0 0,3-2 0,-2 5 0,5-2 0,-2 0 0,3 6 0,1-5 0,-1 3 0,1-2 0,0-1 0,-3 3 0,2 3 0,-2-3 0,0 3 0,4-4 0,-6 1 0,4 0 0,-3-1 0,1 4 0,-1-3 0,3 2 0,-6-3 0,6 1 0,-7-4 0,4 2 0,-1-2 0,-2 3 0,2 4 0,-7-4 0,3 3 0,-7-4 0,3-3 0,-8 3 0,-2-4 0,-4 0 0,-1 3 0,1-7 0,4 7 0,-3-7 0,8 7 0,-4-2 0,5 6 0,0-1 0,0 5 0,4-3 0,-3 1 0,7 2 0,-7-2 0,3-1 0,0 3 0,1-5 0,4 2 0,0-3 0,0 3 0,0-2 0,0 5 0,0-6 0,0 7 0,0-7 0,3 7 0,-2-4 0,2 4 0,1 0 0,0-2 0,1 1 0,2-2 0,-5 3 0,4 0 0,-3 0 0,4 0 0,-5 0 0,5 0 0,-6 0 0,6 0 0,-2 3 0,0 0 0,2 4 0,-6-1 0,6 1 0,-6-4 0,5 3 0,-5-2 0,3-1 0,-1 3 0,-2-5 0,6 2 0,-3 0 0,0-3 0,3 3 0,-6-3 0,5 0 0,-1 0 0,-1 0 0,3 0 0,-7 0 0,7 0 0,-6 0 0,2 0 0,-3 0 0,0 0 0,-4 0 0,3 0 0,-7 0 0,3 0 0,-4 0 0,0 0 0,-4 0 0,-2 0 0,0 0 0,-3 0 0,8 0 0,-8 0 0,7 0 0,-2 0 0,4 0 0,0 0 0,0 0 0,0 0 0,0 0 0,4 0 0,1 0 0,4 0 0,0 0 0,0 0 0,0 0 0,0 0 0,0 0 0,0 0 0,0 0 0,0 0 0,0 0 0,0 3 0,0-2 0,3 2 0,-6 0 0,5-2 0,-10 3 0,7-1 0,-7-2 0,3 5 0,0-5 0,-3 6 0,7-6 0,-7 2 0,7 0 0,-7-2 0,7 2 0,-3-3 0,4 3 0,-4-2 0,3 2 0,-3-3 0,4 0 0,3 0 0,-2 3 0,2-2 0,1 2 0,-3 0 0,5-2 0,-5 5 0,6-5 0,-6 5 0,2-5 0,-3 2 0,4 0 0,-4-3 0,4 3 0,-1-3 0,1 0 0,1 0 0,2 3 0,-8-2 0,7 1 0,-5 1 0,3-2 0,3 2 0,-6 0 0,6-3 0,-7 4 0,7-2 0,-3-1 0,1 2 0,-1 0 0,0-2 0,0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0T14:10:13.569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1016 142,'-95'-4,"37"2,5 1,10 1,-26 0,19 0,10 0,2 0,33 0,104 0,-38 0,4 0,21 0,5 0,10-3,-6-1,-39 4,-2-2,27-7,-2-1,15 2,-40-4,-2 0,22 0,-17-8,-24 10,-12 1,-11 3,-56-1,20 2,-51-1,20 6,-17 11,-15 3,13 3,-8 0,32-7,-11 1,19-2,7 0,15-1,7-3,66-24,-34 14,43-16,-49 18,-4 2,-85-2,9 3,-14 3,-9 1,10-1,1 2,3 2,1 0,6 0,2 0,12 0,3-1,-38 0,2 0,23-6,24 0,21 0,16 0,10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0T14:10:19.358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FFFFFF"/>
    </inkml:brush>
    <inkml:brush xml:id="br2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787 544 24575,'0'7'0,"0"3"0,13-37 0,4 3 0,29-39 0,-14 28 0,25-12 0,-27 18 0,9-7 0,-12 12 0,-8 4 0,-7 11 0,-15 2 0,-9 4 0,-8 10 0,-10 3 0,-2 7 0,1 1 0,5-1 0,6-5 0,8-1 0,2-7 0,8-1 0,3-3 0,6 0 0,-3 0 0,-1 0 0</inkml:trace>
  <inkml:trace contextRef="#ctx0" brushRef="#br1" timeOffset="6409">2297 272 24575,'-22'0'0,"-40"0"0,-13 0 0,21 0 0,-2 0-982,-15 0 0,-9 0 1,9 0 981,10-3 0,3 1 0,-17 4 0,2 1 0,19-2 0,4 1 842,-42 5-842,0-1 505,46-2-505,1-2 0,18 2 0,24-4 1524,23 0-1524,55 0 0,-23-6 0,3-1-203,2 3 1,-1 0 202,-1-5 0,-2-1 0,32-2 0,-18 2 0,12-6 0,-28 4 0,-8-2 0,-21 9 0,-7-2 0,-11 3 0,-10 1 479,-18-1-479,-7 4 0,-12 0 0,1 0 0,-8 0 0,-7 15 0,-2 7 0,7 10 0,2 3 0,14-1 0,-6-8 0,17 4 0,4-12 0,12-2 0,6-5 0,16-8 0,6-4 0,14-8 0,9-6 0,2-4 0,5 4 0,-10 1 0,-4 5 0,-14 4 0,-5-2 0,-22 7 0,-30-3 0,-57 3 0,34 0 0,-5 0-929,-25-1 1,-1 2 928,16 1 0,3 1 0,4 0 0,2 0-171,7 3 0,6 1 171,-18 4 0,-10 0 0,39-5 0,14-2 0,32-4 1822,30 0-1822,30 0 0,24 0 0,-7 0 0,3 0 0,-12 0 0,-7-4 377,-9-1-377,-20-5 0,-12 2 0,-9 0 0,-8 1 0,-27 3 0,-3 1 0,-26 3 0,10 0 0,-10 0 0,15 4 0,-3 5 0,11 0 0,8 2 0,5-3 0,9-1 0,9-4 0,12 1 0,13-4 0,26 0 0,2 0 0,0 0 0,2 0 0,-22-5 0,10 0 0,-18 0 0,-5-2 0,-11 6 0,-10-3 0,-25 4 0,-4 0 0,-24 0 0,10 0 0,-4 4 0,5 6 0,1 4 0,8 3 0,4-4 0,12-3 0,4-8 0,5-3 0,3-9 0,3 2 0,1-3 0,3 7 0,0 1 0,-1 3 0,1 0 0,0 0 0,0 0 0,0-3 0,0 0 0,-1-4 0,-2 0 0,2 4 0,-6 0 0,3 3 0</inkml:trace>
  <inkml:trace contextRef="#ctx0" brushRef="#br2" timeOffset="20235">759 410 24575,'-58'4'0,"-1"-1"0,-5-3 0,20 0 0,-6 0 0,21 0 0,-4 0 0,11 0 0,12 0 0,48 0 0,3-5 0,45-10 0,-3-4 0,-12-6 0,15-8 0,-25 11 0,7-13 0,-9 19 0,-13-6 0,-13 17 0,-9-3 0,-10 8 0,-4 0 0,-38 8 0,-3 3 0,-41 19 0,23-10 0,-4 4-492,-5 7 0,-2 2 400,0-3 1,1-1 91,4-1 0,2-1-234,-29 16 234,8-15 0,6 2 0,16-15 0,13-2 0,18-6 0,3-3 983,19-3-812,33-18 76,-10 4-247,33-12 0,-27 9 0,10-6 0,-7 4 0,-3-3 0,-6 6 0,-9 0 0,-5 1 0,-4 3 0,-2-2 0,-1 6 0,-3-3 0,-10 4 0,-3 2 0,-10 1 0,-5 3 0,0 0 0,-1 0 0,-3 0 0,7 0 0,-2 0 0,4 0 0,0 4 0,4 0 0,-8 4 0,7 2 0,-12 3 0,8 3 0,-4-4 0,9-1 0,4-4 0,9-6 0,3-14 0,3-8 0,7-12 0,2-1 0,13 0 0,-5 5 0,3 0 0,-5 10 0,-4 1 0,-1 7 0,-9 4 0,-28 38 0,10-8 0,-22 29 0,22-19 0,4-4 0,-2-2 0,10-4 0,-5-4 0,9-1 0,-2-8 0,3 0 0,22-16 0,-7 3 0,20-8 0,-8 8 0,26 3 0,19 0 0,11 0 0,-31 1 0,-2 3 0,20 10 0,16 4 0,-27 10 0,0-4 0,-14-1 0,-10 2 0,-14-8 0,-6 1 0,-8-4 0,-4 0 0,0 0 0,-3-3 0,0-2 0,6-2 0,8-17 0,-3 4 0,9-19 0,-12 10 0,3-3 0,-4 4 0,-1 3 0,1 4 0,-39 30 0,12-9 0,-31 24 0,24-21 0,7 2 0,5-7 0,8-3 0,53-33 0,13-1 0,-14 4 0,3 0 0,4 2 0,-2 4 0,14-1 0,20 0 0,-31 7 0,6-1 0,-19 5 0,-11 1 0,-11 4 0,-7 0 0,-5 2 0,-16 19 0,0-7 0,-12 18 0,11-17 0,3 3 0,5-7 0,3-2 0,22-27 0,-6 8 0,15-20 0,-13 15 0,-4 4 0,-4 1 0,0 4 0,-4 2 0,-28 5 0,8 6 0,-21 5 0,17-1 0,8-1 0,5-6 0,25-25 0,16-7 0,3-8 0,13-6 0,-16 19 0,6-9 0,-8 10 0,-9 2 0,-7 8 0,-7 5 0,-2 4 0,-34 19 0,10-6 0,-32 19 0,26-13 0,-3 4 0,14-9 0,5-10 0,29-18 0,-3-4 0,22-8 0,-22 9 0,6 5 0,-16 4 0,3 0 0,-8 8 0,-43 12 0,19 5 0,-45 13 0,31-1 0,-7-4 0,13-2 0,3-8 0,15-13 0,16-18 0,11-6 0,6-9 0,3 8 0,-12 7 0,0 0 0,-6 5 0,-3 0 0,-3 3 0,-17 5 0,-6 3 0,-15 3 0,0 12 0,4-3 0,2 9 0,5-7 0,7-4 0,2-3 0,11-10 0,21-14 0,-2 1 0,18-8 0,-15 16 0,-2 0 0,-6 4 0,-1 0 0,-36 11 0,10 6 0,-22 5 0,19 4 0,8-5 0,4-3 0,4-2 0,30-16 0,-4-5 0,19-9 0,-7-4 0,-15 8 0,8-3 0,-17 9 0,3 4 0,-8 4 0,-6 21 0,-10 3 0,-4 21 0,-4-6 0,6-2 0,7-7 0,2-8 0,3-4 0,0-5 0,8-7 0,4 0 0,9-3 0,2 0 0,5 0 0,-8 0 0,2 0 0,-8 0 0,-3 0 0,-2 0 0,-2 17 0,-4 2 0,-7 17 0,-10-1 0,-9-1 0,1 1 0,1-5 0,5-2 0,8-13 0,1-1 0,37-64 0,-15 25 0,29-52 0,-17 41 0,1-4 0,7 8 0,-9 6 0,-1 9 0,-11 10 0,-4 4 0,-4 3 0,-14 24 0,-3-11 0,-15 29 0,1-20 0,0 3 0,8-6 0,4-7 0,9-3 0,28-36 0,-2 15 0,20-27 0,-15 23 0,-4 4 0,-8 4 0,-1 5 0,-8 3 0,-18 18 0,-1-2 0,-21 21 0,8-15 0,1 6 0,10-16 0,7 2 0,6-8 0,29-28 0,-9 7 0,28-26 0,-20 16 0,7 3 0,-12 3 0,2 7 0,-9 5 0,-4 3 0,-38 37 0,10-14 0,-31 27 0,24-21 0,5-4 0,4-3 0,9-7 0,4-1 0,32-28 0,-11 9 0,20-19 0,-20 13 0,-4 4 0,-3 1 0,-2 6 0,-2 1 0,-22 25 0,7-10 0,-15 13 0,16-15 0,56-58 0,-1 18 0,-2-8 0,3 0 0,14 5 0,2-1 0,-19 14 0,0 5 0,-12 7 0,-11 8 0,-8 0 0,-8 6 0,-22 12 0,0 3 0,-12 10 0,4-11 0,7-2 0,1-7 0,8-1 0,2-4 0,24-28 0,-11 13 0,19-24 0,-13 19 0,-3 3 0,-2 4 0,-2 2 0,-24 28 0,8-10 0,-20 20 0,14-16 0,5-6 0,3-1 0,56-53 0,22 5 0,-24 7 0,4 0-279,15 6 0,-1 7 279,9 1 0,-19 7 0,0 3 0,12 1 0,0 1 0,-15 5 0,-22 0 0,-11 0 0,-12 10 0,-4 3 558,-7 10-558,-9 6 0,-4-4 0,-8 0 0,5-6 0,2-4 0,10-4 0,-1-2 0,31-31 0,-12 8 0,21-21 0,-16 20 0,-1 2 0,-4 8 0,-35 18 0,4 4 0,-25 11 0,13-7 0,9-5 0,3-1 0,7-4 0,16-4 0,23-27 0,-2 7 0,17-23 0,-17 20 0,-3-3 0,-5 4 0,-5 7 0,-4 2 0,-28 18 0,-7 4 0,-18 6 0,-2 5 0,9-4 0,-5 0 0,5-6 0,6-4 0,6-9 0,9 0 0,5-4 0,4-3 0,6-4 0,1-8 0,3 0 0,0-7 0,0 7 0,0-3 0,7 4 0,-3 3 0,9 1 0,-2 4 0,-1-1 0,3 3 0,-2-2 0,3 5 0,4-2 0,0 3 0,10 0 0,1 0 0,4 0 0,0 0 0,6-4 0,-5 3 0,5-7 0,-6 4 0,0-5 0,6 5 0,-4-4 0,8 3 0,-8 0 0,3 1 0,-4 4 0,-10 0 0,-1 0 0,-13 0 0,0 0 0,-1 0 0,1 0 0,-1 0 0,2-2 0,-4-5 0,2 0 0,-3 1 0,-1 26 0,-1-11 0,-2 21 0,-2-23 0,0 7 0,0-7 0,0 6 0,-3-6 0,3 6 0,-6-6 0,2 6 0,1-2 0,-3-1 0,5 3 0,-2-6 0,0 3 0,0-1 0,-1-2 0,-2 5 0,6-5 0,-9-1 0,-4-3 0,2-3 0,-8 0 0,8 0 0,1-3 0,-4-4 0,4-4 0,-4 1 0,0-4 0,0 3 0,0 0 0,3-2 0,-2 5 0,5-2 0,-2 0 0,3 6 0,1-5 0,-1 3 0,1-2 0,0-1 0,-3 3 0,2 3 0,-2-3 0,0 3 0,4-4 0,-6 1 0,4 0 0,-3-1 0,1 4 0,-1-3 0,3 2 0,-6-3 0,6 1 0,-7-4 0,4 2 0,-1-2 0,-2 3 0,2 4 0,-7-4 0,3 3 0,-7-4 0,3-3 0,-8 3 0,-2-4 0,-4 0 0,-1 3 0,1-7 0,4 7 0,-3-7 0,8 7 0,-4-2 0,5 6 0,0-1 0,0 5 0,4-3 0,-3 1 0,7 2 0,-7-2 0,3-1 0,0 3 0,1-5 0,4 2 0,0-3 0,0 3 0,0-2 0,0 5 0,0-6 0,0 7 0,0-7 0,3 7 0,-2-4 0,2 4 0,1 0 0,0-2 0,1 1 0,2-2 0,-5 3 0,4 0 0,-3 0 0,4 0 0,-5 0 0,5 0 0,-6 0 0,6 0 0,-2 3 0,0 0 0,2 4 0,-6-1 0,6 1 0,-6-4 0,5 3 0,-5-2 0,3-1 0,-1 3 0,-2-5 0,6 2 0,-3 0 0,0-3 0,3 3 0,-6-3 0,5 0 0,-1 0 0,-1 0 0,3 0 0,-7 0 0,7 0 0,-6 0 0,2 0 0,-3 0 0,0 0 0,-4 0 0,3 0 0,-7 0 0,3 0 0,-4 0 0,0 0 0,-4 0 0,-2 0 0,0 0 0,-3 0 0,8 0 0,-8 0 0,7 0 0,-2 0 0,4 0 0,0 0 0,0 0 0,0 0 0,0 0 0,4 0 0,1 0 0,4 0 0,0 0 0,0 0 0,0 0 0,0 0 0,0 0 0,0 0 0,0 0 0,0 0 0,0 0 0,0 3 0,0-2 0,3 2 0,-6 0 0,5-2 0,-10 3 0,7-1 0,-7-2 0,3 5 0,0-5 0,-3 6 0,7-6 0,-7 2 0,7 0 0,-7-2 0,7 2 0,-3-3 0,4 3 0,-4-2 0,3 2 0,-3-3 0,4 0 0,3 0 0,-2 3 0,2-2 0,1 2 0,-3 0 0,5-2 0,-5 5 0,6-5 0,-6 5 0,2-5 0,-3 2 0,4 0 0,-4-3 0,4 3 0,-1-3 0,1 0 0,1 0 0,2 3 0,-8-2 0,7 1 0,-5 1 0,3-2 0,3 2 0,-6 0 0,6-3 0,-7 4 0,7-2 0,-3-1 0,1 2 0,-1 0 0,0-2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08753-83CE-4EC5-83A2-2DDCCF9213A5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C9D84-B32A-4803-AE29-688C26F19C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221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560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fld id="{ADDCA920-9E65-4EC9-9C8C-2D8F17C4347A}" type="slidenum">
              <a:rPr lang="ru-RU" altLang="ru-RU">
                <a:latin typeface="Calibri" panose="020F0502020204030204" pitchFamily="34" charset="0"/>
              </a:rPr>
              <a:pPr/>
              <a:t>21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589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79388" y="1092200"/>
            <a:ext cx="6991350" cy="3933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36650" y="5408613"/>
            <a:ext cx="5080000" cy="42767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63741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7AF41-92D8-46D9-A9FC-BEDDBFB539A1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FF303-90C9-4EBB-8A62-AC370D298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8427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7AF41-92D8-46D9-A9FC-BEDDBFB539A1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FF303-90C9-4EBB-8A62-AC370D298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379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7AF41-92D8-46D9-A9FC-BEDDBFB539A1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FF303-90C9-4EBB-8A62-AC370D298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18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7AF41-92D8-46D9-A9FC-BEDDBFB539A1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FF303-90C9-4EBB-8A62-AC370D298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621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7AF41-92D8-46D9-A9FC-BEDDBFB539A1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FF303-90C9-4EBB-8A62-AC370D298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9743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7AF41-92D8-46D9-A9FC-BEDDBFB539A1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FF303-90C9-4EBB-8A62-AC370D298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79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7AF41-92D8-46D9-A9FC-BEDDBFB539A1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FF303-90C9-4EBB-8A62-AC370D298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741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7AF41-92D8-46D9-A9FC-BEDDBFB539A1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FF303-90C9-4EBB-8A62-AC370D298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96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7AF41-92D8-46D9-A9FC-BEDDBFB539A1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FF303-90C9-4EBB-8A62-AC370D298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530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7AF41-92D8-46D9-A9FC-BEDDBFB539A1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FF303-90C9-4EBB-8A62-AC370D298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534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7AF41-92D8-46D9-A9FC-BEDDBFB539A1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FF303-90C9-4EBB-8A62-AC370D298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36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7AF41-92D8-46D9-A9FC-BEDDBFB539A1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FF303-90C9-4EBB-8A62-AC370D298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44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7AF41-92D8-46D9-A9FC-BEDDBFB539A1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FF303-90C9-4EBB-8A62-AC370D298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63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FE7AF41-92D8-46D9-A9FC-BEDDBFB539A1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2E6FF303-90C9-4EBB-8A62-AC370D298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76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FE7AF41-92D8-46D9-A9FC-BEDDBFB539A1}" type="datetimeFigureOut">
              <a:rPr lang="ru-RU" smtClean="0"/>
              <a:t>10.02.2019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2E6FF303-90C9-4EBB-8A62-AC370D298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6076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of.ru/Glava%208/8.gif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17.xml"/><Relationship Id="rId4" Type="http://schemas.openxmlformats.org/officeDocument/2006/relationships/slide" Target="slide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avtonim.ru/images/soft/csoft/spotlight/05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masters.donntu.edu.ua/2003/fvti/paukov/diss/raster.gi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elbox.ru/rezhimy-nalozheniya-sloev-v-fotoshope/" TargetMode="External"/><Relationship Id="rId2" Type="http://schemas.openxmlformats.org/officeDocument/2006/relationships/hyperlink" Target="https://pixelbox.ru/vse-pro-sloi-v-fotoshop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rugraphics.ru/photoshop/article/rabota-s-kistyami" TargetMode="External"/><Relationship Id="rId2" Type="http://schemas.openxmlformats.org/officeDocument/2006/relationships/hyperlink" Target="https://rugraphics.ru/photoshop/lasso-instrument-vydeleniya-photosho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rugraphics.ru/photoshop/selection-tool" TargetMode="External"/><Relationship Id="rId4" Type="http://schemas.openxmlformats.org/officeDocument/2006/relationships/hyperlink" Target="https://rugraphics.ru/photoshop/instrument-vydeleniya-pryamougolnaya-oblas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hyperlink" Target="https://compforlife.ru/fotoshop/kak-polzovatsya-volshebnoj-palochkoj-v-fotoshop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tiff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hyperlink" Target="https://compforlife.ru/fotoshop/kadrirovanie-fotografij-v-fotoshop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hyperlink" Target="https://compforlife.ru/fotoshop/kak-polzovatsya-instrumentom-kist-v-fotoshop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hyperlink" Target="https://compforlife.ru/fotoshop/kak-polzovatsya-instrumentom-shtamp-v-fotoshop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hyperlink" Target="https://compforlife.ru/fotoshop/volshebnyj-lastik-v-fotoshop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7" Type="http://schemas.openxmlformats.org/officeDocument/2006/relationships/image" Target="../media/image70.png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69.png"/><Relationship Id="rId4" Type="http://schemas.openxmlformats.org/officeDocument/2006/relationships/customXml" Target="../ink/ink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tif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tiff"/><Relationship Id="rId5" Type="http://schemas.openxmlformats.org/officeDocument/2006/relationships/image" Target="../media/image70.png"/><Relationship Id="rId4" Type="http://schemas.openxmlformats.org/officeDocument/2006/relationships/customXml" Target="../ink/ink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www.sweetwater.com/store/detail/SoundFrgAS10--magix-sound-forge-audio-studio-1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6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65199" y="885433"/>
            <a:ext cx="10261602" cy="3022257"/>
          </a:xfrm>
          <a:effectLst/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ru-RU" sz="6700">
                <a:solidFill>
                  <a:schemeClr val="tx1"/>
                </a:solidFill>
              </a:rPr>
              <a:t>Выполнение ввода и обработки цифровой информации. </a:t>
            </a:r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E3792B-8AA4-404C-B99B-D1D7B87B410A}"/>
              </a:ext>
            </a:extLst>
          </p:cNvPr>
          <p:cNvSpPr txBox="1"/>
          <p:nvPr/>
        </p:nvSpPr>
        <p:spPr>
          <a:xfrm>
            <a:off x="4582510" y="6304003"/>
            <a:ext cx="302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Матвеенко Д.В. з22928/1</a:t>
            </a:r>
          </a:p>
        </p:txBody>
      </p:sp>
    </p:spTree>
    <p:extLst>
      <p:ext uri="{BB962C8B-B14F-4D97-AF65-F5344CB8AC3E}">
        <p14:creationId xmlns:p14="http://schemas.microsoft.com/office/powerpoint/2010/main" val="198478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ru-R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Adobe Audition</a:t>
            </a:r>
            <a:endParaRPr lang="en-US"/>
          </a:p>
        </p:txBody>
      </p:sp>
      <p:pic>
        <p:nvPicPr>
          <p:cNvPr id="4" name="Picture 6" descr="wf-1b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78" y="177949"/>
            <a:ext cx="5606712" cy="4064867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t-2">
            <a:extLst>
              <a:ext uri="{FF2B5EF4-FFF2-40B4-BE49-F238E27FC236}">
                <a16:creationId xmlns:a16="http://schemas.microsoft.com/office/drawing/2014/main" id="{3F5EDB7B-7A12-0F49-B037-14DD29FFD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840"/>
            <a:ext cx="5890874" cy="4049976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401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1981200" y="630896"/>
            <a:ext cx="8229600" cy="922337"/>
          </a:xfrm>
        </p:spPr>
        <p:txBody>
          <a:bodyPr/>
          <a:lstStyle/>
          <a:p>
            <a:pPr algn="ctr" eaLnBrk="1" hangingPunct="1">
              <a:defRPr/>
            </a:pPr>
            <a:r>
              <a:rPr lang="ru-RU" altLang="ru-RU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Работа с выделениями</a:t>
            </a:r>
          </a:p>
        </p:txBody>
      </p:sp>
      <p:pic>
        <p:nvPicPr>
          <p:cNvPr id="26627" name="Picture 2" descr="s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435" y="2156557"/>
            <a:ext cx="6695583" cy="4441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144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>
          <a:xfrm>
            <a:off x="1992313" y="0"/>
            <a:ext cx="82296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ru-RU" altLang="ru-RU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Обработка голоса</a:t>
            </a:r>
          </a:p>
        </p:txBody>
      </p:sp>
      <p:pic>
        <p:nvPicPr>
          <p:cNvPr id="27651" name="Picture 2" descr="v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96" y="2554014"/>
            <a:ext cx="5484793" cy="320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5" descr="cor-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113" y="2554013"/>
            <a:ext cx="5839037" cy="320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6035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/>
          </p:nvPr>
        </p:nvSpPr>
        <p:spPr>
          <a:xfrm>
            <a:off x="1981200" y="294945"/>
            <a:ext cx="82296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ru-RU" altLang="ru-RU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Сведение звука</a:t>
            </a:r>
          </a:p>
        </p:txBody>
      </p:sp>
      <p:pic>
        <p:nvPicPr>
          <p:cNvPr id="28675" name="Picture 2" descr="ses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145" y="2262713"/>
            <a:ext cx="6256063" cy="430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0344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pPr algn="ctr"/>
            <a:r>
              <a:rPr lang="ru-RU" b="1" dirty="0"/>
              <a:t>Запись и оцифровка звука</a:t>
            </a:r>
          </a:p>
        </p:txBody>
      </p:sp>
      <p:sp>
        <p:nvSpPr>
          <p:cNvPr id="5" name="Управляющая кнопка: назад 4">
            <a:hlinkClick r:id="rId2" action="ppaction://hlinksldjump" highlightClick="1"/>
          </p:cNvPr>
          <p:cNvSpPr/>
          <p:nvPr/>
        </p:nvSpPr>
        <p:spPr>
          <a:xfrm>
            <a:off x="144981" y="6109476"/>
            <a:ext cx="665019" cy="60267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Объект 7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32CAEB66-B2C7-F340-9577-91ADC2E84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037" y="2818715"/>
            <a:ext cx="7767924" cy="3182691"/>
          </a:xfrm>
        </p:spPr>
      </p:pic>
    </p:spTree>
    <p:extLst>
      <p:ext uri="{BB962C8B-B14F-4D97-AF65-F5344CB8AC3E}">
        <p14:creationId xmlns:p14="http://schemas.microsoft.com/office/powerpoint/2010/main" val="1014072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72861" y="766421"/>
            <a:ext cx="8229600" cy="836613"/>
          </a:xfrm>
        </p:spPr>
        <p:txBody>
          <a:bodyPr/>
          <a:lstStyle/>
          <a:p>
            <a:pPr algn="ctr" eaLnBrk="1" hangingPunct="1">
              <a:defRPr/>
            </a:pPr>
            <a:r>
              <a:rPr lang="ru-RU" altLang="ru-RU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Форматы аудиофайлов 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992313" y="2217683"/>
            <a:ext cx="8964612" cy="4424417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</a:pPr>
            <a:r>
              <a:rPr lang="en-US" altLang="ru-RU" sz="2400" b="1" dirty="0"/>
              <a:t>Microsoft Wave</a:t>
            </a:r>
            <a:r>
              <a:rPr lang="ru-RU" altLang="ru-RU" sz="2400" b="1" dirty="0"/>
              <a:t> (</a:t>
            </a:r>
            <a:r>
              <a:rPr lang="ru-RU" altLang="ru-RU" sz="2400" dirty="0"/>
              <a:t>расширение файлов *.</a:t>
            </a:r>
            <a:r>
              <a:rPr lang="en-US" altLang="ru-RU" sz="2400" dirty="0"/>
              <a:t>wav</a:t>
            </a:r>
            <a:r>
              <a:rPr lang="ru-RU" altLang="ru-RU" sz="2400" b="1" dirty="0"/>
              <a:t>) - </a:t>
            </a:r>
            <a:r>
              <a:rPr lang="ru-RU" altLang="ru-RU" sz="2400" dirty="0"/>
              <a:t>первый звуковой формат для </a:t>
            </a:r>
            <a:r>
              <a:rPr lang="en-US" altLang="ru-RU" sz="2400" dirty="0"/>
              <a:t>Windows</a:t>
            </a:r>
            <a:r>
              <a:rPr lang="ru-RU" altLang="ru-RU" sz="2400" dirty="0"/>
              <a:t>, поддерживает множество различных типов аудиоданных, в том числе 8- и 16-битные, моно и стерео</a:t>
            </a:r>
          </a:p>
          <a:p>
            <a:pPr>
              <a:lnSpc>
                <a:spcPct val="80000"/>
              </a:lnSpc>
              <a:spcBef>
                <a:spcPts val="1200"/>
              </a:spcBef>
            </a:pPr>
            <a:r>
              <a:rPr lang="en-US" altLang="ru-RU" sz="2400" b="1" dirty="0"/>
              <a:t>MPEG Audio</a:t>
            </a:r>
            <a:r>
              <a:rPr lang="ru-RU" altLang="ru-RU" sz="2400" b="1" dirty="0"/>
              <a:t> – </a:t>
            </a:r>
            <a:r>
              <a:rPr lang="en-US" altLang="ru-RU" sz="2400" b="1" dirty="0" err="1"/>
              <a:t>mp</a:t>
            </a:r>
            <a:r>
              <a:rPr lang="ru-RU" altLang="ru-RU" sz="2400" b="1" dirty="0"/>
              <a:t>3 (</a:t>
            </a:r>
            <a:r>
              <a:rPr lang="ru-RU" altLang="ru-RU" sz="2400" dirty="0"/>
              <a:t>расширение файлов *.mp3</a:t>
            </a:r>
            <a:r>
              <a:rPr lang="ru-RU" altLang="ru-RU" sz="2400" b="1" dirty="0"/>
              <a:t>) - </a:t>
            </a:r>
            <a:r>
              <a:rPr lang="ru-RU" altLang="ru-RU" sz="2400" dirty="0"/>
              <a:t>наиболее популярный способ представления аудиоданных. Позволяет сжимать приблизительно в 8-10 раз, сохраняя качество, близкое к качеству </a:t>
            </a:r>
            <a:r>
              <a:rPr lang="en-US" altLang="ru-RU" sz="2400" dirty="0"/>
              <a:t>CD. </a:t>
            </a:r>
            <a:endParaRPr lang="ru-RU" altLang="ru-RU" sz="2400" dirty="0"/>
          </a:p>
          <a:p>
            <a:pPr>
              <a:lnSpc>
                <a:spcPct val="80000"/>
              </a:lnSpc>
              <a:spcBef>
                <a:spcPts val="1200"/>
              </a:spcBef>
            </a:pPr>
            <a:r>
              <a:rPr lang="en-US" altLang="ru-RU" sz="2400" b="1" dirty="0" err="1"/>
              <a:t>Ogg</a:t>
            </a:r>
            <a:r>
              <a:rPr lang="en-US" altLang="ru-RU" sz="2400" b="1" dirty="0"/>
              <a:t> </a:t>
            </a:r>
            <a:r>
              <a:rPr lang="en-US" altLang="ru-RU" sz="2400" b="1" dirty="0" err="1"/>
              <a:t>Vorbis</a:t>
            </a:r>
            <a:r>
              <a:rPr lang="ru-RU" altLang="ru-RU" sz="2400" dirty="0"/>
              <a:t> (расширение *.</a:t>
            </a:r>
            <a:r>
              <a:rPr lang="en-US" altLang="ru-RU" sz="2400" dirty="0" err="1"/>
              <a:t>ogg</a:t>
            </a:r>
            <a:r>
              <a:rPr lang="ru-RU" altLang="ru-RU" sz="2400" dirty="0"/>
              <a:t>) - обеспечивает лучшее качество при равном с </a:t>
            </a:r>
            <a:r>
              <a:rPr lang="en-US" altLang="ru-RU" sz="2400" dirty="0" err="1"/>
              <a:t>mp</a:t>
            </a:r>
            <a:r>
              <a:rPr lang="ru-RU" altLang="ru-RU" sz="2400" dirty="0"/>
              <a:t>3 </a:t>
            </a:r>
            <a:r>
              <a:rPr lang="ru-RU" altLang="ru-RU" sz="2400" dirty="0" err="1"/>
              <a:t>битрейте</a:t>
            </a:r>
            <a:r>
              <a:rPr lang="ru-RU" altLang="ru-RU" sz="2400" dirty="0"/>
              <a:t> и поддерживает до 255 каналов в отличие от 2 каналов для </a:t>
            </a:r>
            <a:r>
              <a:rPr lang="en-US" altLang="ru-RU" sz="2400" dirty="0" err="1"/>
              <a:t>mp</a:t>
            </a:r>
            <a:r>
              <a:rPr lang="ru-RU" altLang="ru-RU" sz="2400" dirty="0"/>
              <a:t>3. </a:t>
            </a:r>
          </a:p>
        </p:txBody>
      </p:sp>
    </p:spTree>
    <p:extLst>
      <p:ext uri="{BB962C8B-B14F-4D97-AF65-F5344CB8AC3E}">
        <p14:creationId xmlns:p14="http://schemas.microsoft.com/office/powerpoint/2010/main" val="2894420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874F1482-69C3-47D5-95FE-67C0FA2DF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8" name="Объект 2"/>
          <p:cNvSpPr>
            <a:spLocks noGrp="1"/>
          </p:cNvSpPr>
          <p:nvPr>
            <p:ph idx="1"/>
          </p:nvPr>
        </p:nvSpPr>
        <p:spPr>
          <a:xfrm>
            <a:off x="725194" y="279361"/>
            <a:ext cx="10554574" cy="5352359"/>
          </a:xfrm>
          <a:effectLst/>
        </p:spPr>
        <p:txBody>
          <a:bodyPr anchor="ctr">
            <a:normAutofit fontScale="92500" lnSpcReduction="20000"/>
          </a:bodyPr>
          <a:lstStyle/>
          <a:p>
            <a:pPr>
              <a:spcBef>
                <a:spcPts val="1200"/>
              </a:spcBef>
            </a:pPr>
            <a:r>
              <a:rPr lang="en-US" altLang="ru-RU" b="1" dirty="0"/>
              <a:t>Windows Media Audio</a:t>
            </a:r>
            <a:r>
              <a:rPr lang="en-US" altLang="ru-RU" dirty="0"/>
              <a:t> (</a:t>
            </a:r>
            <a:r>
              <a:rPr lang="ru-RU" altLang="ru-RU" dirty="0"/>
              <a:t>расширение</a:t>
            </a:r>
            <a:r>
              <a:rPr lang="en-US" altLang="ru-RU" dirty="0"/>
              <a:t> *.</a:t>
            </a:r>
            <a:r>
              <a:rPr lang="en-US" altLang="ru-RU" dirty="0" err="1"/>
              <a:t>wma</a:t>
            </a:r>
            <a:r>
              <a:rPr lang="en-US" altLang="ru-RU" dirty="0"/>
              <a:t>, *.</a:t>
            </a:r>
            <a:r>
              <a:rPr lang="en-US" altLang="ru-RU" dirty="0" err="1"/>
              <a:t>asf</a:t>
            </a:r>
            <a:r>
              <a:rPr lang="en-US" altLang="ru-RU" dirty="0"/>
              <a:t>). Windows Media Audio </a:t>
            </a:r>
            <a:r>
              <a:rPr lang="ru-RU" altLang="ru-RU" dirty="0"/>
              <a:t>разработан фирмой </a:t>
            </a:r>
            <a:r>
              <a:rPr lang="en-US" altLang="ru-RU" dirty="0"/>
              <a:t>Microsoft</a:t>
            </a:r>
            <a:r>
              <a:rPr lang="ru-RU" altLang="ru-RU" dirty="0"/>
              <a:t> как ответ на </a:t>
            </a:r>
            <a:r>
              <a:rPr lang="en-US" altLang="ru-RU" dirty="0" err="1"/>
              <a:t>mp</a:t>
            </a:r>
            <a:r>
              <a:rPr lang="ru-RU" altLang="ru-RU" dirty="0"/>
              <a:t>3 и также является форматом сжатия с потерями </a:t>
            </a:r>
          </a:p>
          <a:p>
            <a:pPr>
              <a:spcBef>
                <a:spcPts val="1200"/>
              </a:spcBef>
            </a:pPr>
            <a:r>
              <a:rPr lang="en-US" altLang="ru-RU" b="1" dirty="0"/>
              <a:t>AAC – Advanced Audio Coding</a:t>
            </a:r>
            <a:r>
              <a:rPr lang="en-US" altLang="ru-RU" dirty="0"/>
              <a:t> (</a:t>
            </a:r>
            <a:r>
              <a:rPr lang="ru-RU" altLang="ru-RU" dirty="0"/>
              <a:t>расширение</a:t>
            </a:r>
            <a:r>
              <a:rPr lang="en-US" altLang="ru-RU" dirty="0"/>
              <a:t> *.</a:t>
            </a:r>
            <a:r>
              <a:rPr lang="en-US" altLang="ru-RU" dirty="0" err="1"/>
              <a:t>aac</a:t>
            </a:r>
            <a:r>
              <a:rPr lang="en-US" altLang="ru-RU" dirty="0"/>
              <a:t>)</a:t>
            </a:r>
            <a:r>
              <a:rPr lang="ru-RU" altLang="ru-RU" dirty="0"/>
              <a:t> -</a:t>
            </a:r>
            <a:r>
              <a:rPr lang="en-US" altLang="ru-RU" dirty="0"/>
              <a:t> </a:t>
            </a:r>
            <a:r>
              <a:rPr lang="ru-RU" altLang="ru-RU" dirty="0"/>
              <a:t>является одним из самых современных средств сжатия звука с потерями и позволяет значительно уменьшить </a:t>
            </a:r>
            <a:r>
              <a:rPr lang="ru-RU" altLang="ru-RU" dirty="0" err="1"/>
              <a:t>битрейт</a:t>
            </a:r>
            <a:r>
              <a:rPr lang="ru-RU" altLang="ru-RU" dirty="0"/>
              <a:t> относительно </a:t>
            </a:r>
            <a:r>
              <a:rPr lang="en-US" altLang="ru-RU" dirty="0" err="1"/>
              <a:t>mp</a:t>
            </a:r>
            <a:r>
              <a:rPr lang="ru-RU" altLang="ru-RU" dirty="0"/>
              <a:t>3 с сохранением качества. </a:t>
            </a:r>
          </a:p>
          <a:p>
            <a:pPr>
              <a:spcBef>
                <a:spcPts val="1200"/>
              </a:spcBef>
            </a:pPr>
            <a:r>
              <a:rPr lang="en-US" altLang="ru-RU" b="1" dirty="0" err="1"/>
              <a:t>RealMedia</a:t>
            </a:r>
            <a:r>
              <a:rPr lang="ru-RU" altLang="ru-RU" b="1" dirty="0"/>
              <a:t> (</a:t>
            </a:r>
            <a:r>
              <a:rPr lang="ru-RU" altLang="ru-RU" dirty="0"/>
              <a:t>расширение файлов *.</a:t>
            </a:r>
            <a:r>
              <a:rPr lang="en-US" altLang="ru-RU" dirty="0" err="1"/>
              <a:t>rm</a:t>
            </a:r>
            <a:r>
              <a:rPr lang="ru-RU" altLang="ru-RU" b="1" dirty="0"/>
              <a:t>). </a:t>
            </a:r>
            <a:r>
              <a:rPr lang="ru-RU" altLang="ru-RU" dirty="0"/>
              <a:t>Формат файлов позволяет создавать потоковые аудио- и видеофайлы для передачи через Интернет. </a:t>
            </a:r>
          </a:p>
          <a:p>
            <a:pPr>
              <a:spcBef>
                <a:spcPts val="1200"/>
              </a:spcBef>
            </a:pPr>
            <a:r>
              <a:rPr lang="ru-RU" altLang="ru-RU" b="1" dirty="0"/>
              <a:t>FLAC – </a:t>
            </a:r>
            <a:r>
              <a:rPr lang="en-US" altLang="ru-RU" b="1" dirty="0"/>
              <a:t>Free </a:t>
            </a:r>
            <a:r>
              <a:rPr lang="ru-RU" altLang="ru-RU" b="1" dirty="0" err="1"/>
              <a:t>Lossless</a:t>
            </a:r>
            <a:r>
              <a:rPr lang="ru-RU" altLang="ru-RU" b="1" dirty="0"/>
              <a:t> </a:t>
            </a:r>
            <a:r>
              <a:rPr lang="ru-RU" altLang="ru-RU" b="1" dirty="0" err="1"/>
              <a:t>Audio</a:t>
            </a:r>
            <a:r>
              <a:rPr lang="ru-RU" altLang="ru-RU" b="1" dirty="0"/>
              <a:t> </a:t>
            </a:r>
            <a:r>
              <a:rPr lang="ru-RU" altLang="ru-RU" b="1" dirty="0" err="1"/>
              <a:t>Codec</a:t>
            </a:r>
            <a:r>
              <a:rPr lang="en-US" altLang="ru-RU" b="1" dirty="0"/>
              <a:t> </a:t>
            </a:r>
            <a:r>
              <a:rPr lang="en-US" altLang="ru-RU" dirty="0"/>
              <a:t>(</a:t>
            </a:r>
            <a:r>
              <a:rPr lang="ru-RU" altLang="ru-RU" dirty="0"/>
              <a:t>расширение</a:t>
            </a:r>
            <a:r>
              <a:rPr lang="en-US" altLang="ru-RU" dirty="0"/>
              <a:t> *.</a:t>
            </a:r>
            <a:r>
              <a:rPr lang="en-US" altLang="ru-RU" dirty="0" err="1"/>
              <a:t>flac</a:t>
            </a:r>
            <a:r>
              <a:rPr lang="en-US" altLang="ru-RU" dirty="0"/>
              <a:t>)</a:t>
            </a:r>
            <a:r>
              <a:rPr lang="ru-RU" altLang="ru-RU" dirty="0"/>
              <a:t>— популярный свободный кодек, предназначенный для сжатия аудиоданных без потерь. В отличие от аудио-кодеков, обеспечивающих сжатие с потерями (MP3, AAC, WMA, </a:t>
            </a:r>
            <a:r>
              <a:rPr lang="ru-RU" altLang="ru-RU" dirty="0" err="1"/>
              <a:t>Ogg</a:t>
            </a:r>
            <a:r>
              <a:rPr lang="ru-RU" altLang="ru-RU" dirty="0"/>
              <a:t> </a:t>
            </a:r>
            <a:r>
              <a:rPr lang="ru-RU" altLang="ru-RU" dirty="0" err="1"/>
              <a:t>Vorbis</a:t>
            </a:r>
            <a:r>
              <a:rPr lang="ru-RU" altLang="ru-RU" dirty="0"/>
              <a:t>) FLAC, как и любой другой </a:t>
            </a:r>
            <a:r>
              <a:rPr lang="ru-RU" altLang="ru-RU" dirty="0" err="1"/>
              <a:t>lossless</a:t>
            </a:r>
            <a:r>
              <a:rPr lang="ru-RU" altLang="ru-RU" dirty="0"/>
              <a:t>-кодек, не удаляет никакой информации из </a:t>
            </a:r>
            <a:r>
              <a:rPr lang="ru-RU" altLang="ru-RU" dirty="0" err="1"/>
              <a:t>аудиопотока</a:t>
            </a:r>
            <a:r>
              <a:rPr lang="ru-RU" altLang="ru-RU" dirty="0"/>
              <a:t> и подходит как для прослушивания музыки на высококачественной звуковоспроизводящей аппаратуре, так и для архивирования </a:t>
            </a:r>
            <a:r>
              <a:rPr lang="ru-RU" altLang="ru-RU" dirty="0" err="1"/>
              <a:t>аудиоколлекции</a:t>
            </a:r>
            <a:r>
              <a:rPr lang="ru-RU" altLang="ru-RU" dirty="0"/>
              <a:t>.</a:t>
            </a:r>
            <a:endParaRPr lang="en-US" altLang="ru-RU" dirty="0"/>
          </a:p>
          <a:p>
            <a:pPr>
              <a:spcBef>
                <a:spcPts val="1200"/>
              </a:spcBef>
            </a:pPr>
            <a:r>
              <a:rPr lang="ru-RU" altLang="ru-RU" b="1" dirty="0" err="1"/>
              <a:t>Monkey’s</a:t>
            </a:r>
            <a:r>
              <a:rPr lang="ru-RU" altLang="ru-RU" b="1" dirty="0"/>
              <a:t> </a:t>
            </a:r>
            <a:r>
              <a:rPr lang="ru-RU" altLang="ru-RU" b="1" dirty="0" err="1"/>
              <a:t>Audio</a:t>
            </a:r>
            <a:r>
              <a:rPr lang="ru-RU" altLang="ru-RU" dirty="0"/>
              <a:t> — популярный формат кодирования цифрового звука без потерь. Кодек распространяется в виде бесплатного одноимённого</a:t>
            </a:r>
            <a:r>
              <a:rPr lang="en-US" altLang="ru-RU" dirty="0"/>
              <a:t> </a:t>
            </a:r>
            <a:r>
              <a:rPr lang="ru-RU" altLang="ru-RU" dirty="0"/>
              <a:t>ПО, а также плагинов к популярным </a:t>
            </a:r>
            <a:r>
              <a:rPr lang="ru-RU" altLang="ru-RU" dirty="0" err="1"/>
              <a:t>медиаплеерам</a:t>
            </a:r>
            <a:r>
              <a:rPr lang="ru-RU" altLang="ru-RU" dirty="0"/>
              <a:t>. Файлы </a:t>
            </a:r>
            <a:r>
              <a:rPr lang="ru-RU" altLang="ru-RU" dirty="0" err="1"/>
              <a:t>Monkey’s</a:t>
            </a:r>
            <a:r>
              <a:rPr lang="ru-RU" altLang="ru-RU" dirty="0"/>
              <a:t> </a:t>
            </a:r>
            <a:r>
              <a:rPr lang="ru-RU" altLang="ru-RU" dirty="0" err="1"/>
              <a:t>Audio</a:t>
            </a:r>
            <a:r>
              <a:rPr lang="ru-RU" altLang="ru-RU" dirty="0"/>
              <a:t> используют следующие расширения: .</a:t>
            </a:r>
            <a:r>
              <a:rPr lang="ru-RU" altLang="ru-RU" dirty="0" err="1"/>
              <a:t>ape</a:t>
            </a:r>
            <a:r>
              <a:rPr lang="ru-RU" altLang="ru-RU" dirty="0"/>
              <a:t> для хранения аудио и .</a:t>
            </a:r>
            <a:r>
              <a:rPr lang="ru-RU" altLang="ru-RU" dirty="0" err="1"/>
              <a:t>apl</a:t>
            </a:r>
            <a:r>
              <a:rPr lang="ru-RU" altLang="ru-RU" dirty="0"/>
              <a:t> для хранения метаданных. Кодек распространяется бесплатно вместе с исходным кодом, но не является свободным, лицензия накладывает значительные ограничения на использование.</a:t>
            </a:r>
          </a:p>
          <a:p>
            <a:pPr>
              <a:spcBef>
                <a:spcPts val="1200"/>
              </a:spcBef>
            </a:pPr>
            <a:endParaRPr lang="ru-RU" altLang="ru-RU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41CA5367-149E-428C-B4D8-C1ECC9E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3461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Заголовок 1"/>
          <p:cNvSpPr>
            <a:spLocks noGrp="1"/>
          </p:cNvSpPr>
          <p:nvPr>
            <p:ph type="title"/>
          </p:nvPr>
        </p:nvSpPr>
        <p:spPr>
          <a:xfrm>
            <a:off x="3346520" y="341310"/>
            <a:ext cx="5498960" cy="970450"/>
          </a:xfrm>
        </p:spPr>
        <p:txBody>
          <a:bodyPr>
            <a:normAutofit/>
          </a:bodyPr>
          <a:lstStyle/>
          <a:p>
            <a:r>
              <a:rPr lang="ru-RU" altLang="ru-RU" dirty="0"/>
              <a:t>Растровая графика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38416" y="2378742"/>
            <a:ext cx="5498960" cy="3406040"/>
          </a:xfrm>
        </p:spPr>
        <p:txBody>
          <a:bodyPr>
            <a:normAutofit/>
          </a:bodyPr>
          <a:lstStyle/>
          <a:p>
            <a:pPr marL="365760" indent="-256032">
              <a:lnSpc>
                <a:spcPct val="90000"/>
              </a:lnSpc>
              <a:buClr>
                <a:schemeClr val="accent3"/>
              </a:buClr>
              <a:buFont typeface="Georgia"/>
              <a:buChar char="•"/>
              <a:defRPr/>
            </a:pPr>
            <a:r>
              <a:rPr lang="ru-RU" sz="1700" dirty="0"/>
              <a:t>Для того, чтобы работать с изображением на компьютере, его нужно перевести в цифровой вид, т.е. </a:t>
            </a:r>
            <a:r>
              <a:rPr lang="ru-RU" sz="1700" b="1" dirty="0"/>
              <a:t>оцифровать</a:t>
            </a:r>
          </a:p>
          <a:p>
            <a:pPr marL="365760" indent="-256032">
              <a:lnSpc>
                <a:spcPct val="90000"/>
              </a:lnSpc>
              <a:buClr>
                <a:schemeClr val="accent3"/>
              </a:buClr>
              <a:buFont typeface="Georgia"/>
              <a:buChar char="•"/>
              <a:defRPr/>
            </a:pPr>
            <a:r>
              <a:rPr lang="ru-RU" sz="1700" dirty="0"/>
              <a:t>Растровое  изображение состоит из множества маленьких точек, у каждой из которых может быть свой </a:t>
            </a:r>
            <a:r>
              <a:rPr lang="ru-RU" sz="1700" b="1" dirty="0"/>
              <a:t>цвет, яркость и координаты</a:t>
            </a:r>
          </a:p>
          <a:p>
            <a:pPr marL="365760" indent="-256032">
              <a:lnSpc>
                <a:spcPct val="90000"/>
              </a:lnSpc>
              <a:buClr>
                <a:schemeClr val="accent3"/>
              </a:buClr>
              <a:buFont typeface="Georgia"/>
              <a:buChar char="•"/>
              <a:defRPr/>
            </a:pPr>
            <a:r>
              <a:rPr lang="ru-RU" sz="1700" dirty="0"/>
              <a:t>Точки выстроены, как в таблице: по строкам и столбцам. Из них, как из мозаики, получается изображение</a:t>
            </a:r>
          </a:p>
        </p:txBody>
      </p:sp>
      <p:pic>
        <p:nvPicPr>
          <p:cNvPr id="4" name="Рисунок 3" descr="Изображение выглядит как спорт, спортивная игра&#10;&#10;&#10;&#10;Описание создано автоматически">
            <a:extLst>
              <a:ext uri="{FF2B5EF4-FFF2-40B4-BE49-F238E27FC236}">
                <a16:creationId xmlns:a16="http://schemas.microsoft.com/office/drawing/2014/main" id="{1A1890CF-6185-C14E-BD0F-BA64E37D4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42" y="2841985"/>
            <a:ext cx="5283200" cy="247955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5" name="Управляющая кнопка: назад 4">
            <a:hlinkClick r:id="rId3" action="ppaction://hlinksldjump" highlightClick="1"/>
          </p:cNvPr>
          <p:cNvSpPr/>
          <p:nvPr/>
        </p:nvSpPr>
        <p:spPr>
          <a:xfrm>
            <a:off x="205907" y="6060066"/>
            <a:ext cx="665019" cy="60267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884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Заголовок 1"/>
          <p:cNvSpPr>
            <a:spLocks noGrp="1"/>
          </p:cNvSpPr>
          <p:nvPr>
            <p:ph type="title"/>
          </p:nvPr>
        </p:nvSpPr>
        <p:spPr>
          <a:xfrm>
            <a:off x="675199" y="539216"/>
            <a:ext cx="8229600" cy="1066800"/>
          </a:xfrm>
        </p:spPr>
        <p:txBody>
          <a:bodyPr/>
          <a:lstStyle/>
          <a:p>
            <a:r>
              <a:rPr lang="ru-RU" altLang="ru-RU" dirty="0"/>
              <a:t>Пиксель и Растр</a:t>
            </a:r>
          </a:p>
        </p:txBody>
      </p:sp>
      <p:sp>
        <p:nvSpPr>
          <p:cNvPr id="8195" name="Содержимое 2"/>
          <p:cNvSpPr>
            <a:spLocks noGrp="1"/>
          </p:cNvSpPr>
          <p:nvPr>
            <p:ph idx="1"/>
          </p:nvPr>
        </p:nvSpPr>
        <p:spPr>
          <a:xfrm>
            <a:off x="268810" y="1921673"/>
            <a:ext cx="5191180" cy="1791652"/>
          </a:xfrm>
        </p:spPr>
        <p:txBody>
          <a:bodyPr/>
          <a:lstStyle/>
          <a:p>
            <a:r>
              <a:rPr lang="ru-RU" altLang="ru-RU" b="1" dirty="0"/>
              <a:t>Пиксель</a:t>
            </a:r>
            <a:r>
              <a:rPr lang="ru-RU" altLang="ru-RU" dirty="0"/>
              <a:t> (</a:t>
            </a:r>
            <a:r>
              <a:rPr lang="en-US" altLang="ru-RU" dirty="0"/>
              <a:t>picture element) </a:t>
            </a:r>
            <a:r>
              <a:rPr lang="ru-RU" altLang="ru-RU" dirty="0"/>
              <a:t>– это минимальный элемент, из которого состоит растровое изображение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2BEEA5-AEC8-9A44-A0B3-404F8B58E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5" y="3501737"/>
            <a:ext cx="4759300" cy="3079548"/>
          </a:xfrm>
          <a:prstGeom prst="rect">
            <a:avLst/>
          </a:prstGeom>
        </p:spPr>
      </p:pic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73D1DA3F-A9B4-954A-A576-DF3D5AC021E5}"/>
              </a:ext>
            </a:extLst>
          </p:cNvPr>
          <p:cNvSpPr txBox="1">
            <a:spLocks/>
          </p:cNvSpPr>
          <p:nvPr/>
        </p:nvSpPr>
        <p:spPr>
          <a:xfrm>
            <a:off x="6067425" y="2261102"/>
            <a:ext cx="5359977" cy="157871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altLang="ru-RU" b="1" i="1"/>
              <a:t>Растр</a:t>
            </a:r>
            <a:r>
              <a:rPr lang="ru-RU" altLang="ru-RU"/>
              <a:t> – совокупность точек, выстроенных в четко заданном порядке. Обычно используется прямоугольный растр, т.е. точки выстраиваются в виде таблицы</a:t>
            </a:r>
          </a:p>
          <a:p>
            <a:endParaRPr lang="ru-RU" altLang="ru-RU" dirty="0"/>
          </a:p>
        </p:txBody>
      </p:sp>
      <p:pic>
        <p:nvPicPr>
          <p:cNvPr id="10" name="Picture 4" descr="Картинка 108 из 35243">
            <a:hlinkClick r:id="rId3"/>
            <a:extLst>
              <a:ext uri="{FF2B5EF4-FFF2-40B4-BE49-F238E27FC236}">
                <a16:creationId xmlns:a16="http://schemas.microsoft.com/office/drawing/2014/main" id="{DCE1116D-A178-4747-BE50-166856A12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382" y="3571275"/>
            <a:ext cx="3343934" cy="290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4685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ru-RU" altLang="ru-RU" dirty="0"/>
              <a:t>Цветовая модель "</a:t>
            </a:r>
            <a:r>
              <a:rPr lang="en-US" altLang="ru-RU" dirty="0"/>
              <a:t>RGB" </a:t>
            </a:r>
            <a:endParaRPr lang="ru-RU" alt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3127" y="2413000"/>
            <a:ext cx="7934806" cy="3632200"/>
          </a:xfrm>
        </p:spPr>
        <p:txBody>
          <a:bodyPr>
            <a:normAutofit/>
          </a:bodyPr>
          <a:lstStyle/>
          <a:p>
            <a:pPr marL="365760" indent="-256032">
              <a:buClr>
                <a:schemeClr val="accent3"/>
              </a:buClr>
              <a:buFont typeface="Georgia"/>
              <a:buChar char="•"/>
              <a:defRPr/>
            </a:pPr>
            <a:r>
              <a:rPr lang="ru-RU" dirty="0"/>
              <a:t>Цветовая модель "RGB" обладает цветовым разрешением 24 бит/пиксель. В результате комбинации трех основных цветов и их интенсивности удается получить палитру из 16,7 млн. цветов. </a:t>
            </a:r>
          </a:p>
          <a:p>
            <a:pPr marL="365760" indent="-256032">
              <a:buClr>
                <a:schemeClr val="accent3"/>
              </a:buClr>
              <a:buFont typeface="Georgia"/>
              <a:buChar char="•"/>
              <a:defRPr/>
            </a:pPr>
            <a:r>
              <a:rPr lang="ru-RU" dirty="0"/>
              <a:t>Эта модель является основной цветовой моделью </a:t>
            </a:r>
            <a:r>
              <a:rPr lang="ru-RU" dirty="0" err="1"/>
              <a:t>Photoshop</a:t>
            </a:r>
            <a:r>
              <a:rPr lang="ru-RU" dirty="0"/>
              <a:t> и обычно используются ею по умолчанию. </a:t>
            </a:r>
          </a:p>
          <a:p>
            <a:pPr marL="365760" indent="-256032">
              <a:buClr>
                <a:schemeClr val="accent3"/>
              </a:buClr>
              <a:buFont typeface="Georgia"/>
              <a:buChar char="•"/>
              <a:defRPr/>
            </a:pPr>
            <a:r>
              <a:rPr lang="ru-RU" dirty="0" err="1"/>
              <a:t>Photoshop</a:t>
            </a:r>
            <a:r>
              <a:rPr lang="ru-RU" dirty="0"/>
              <a:t> представляет 24 битовое RGB изображение с помощью трех цветовых каналов: </a:t>
            </a:r>
            <a:r>
              <a:rPr lang="ru-RU" b="1" dirty="0"/>
              <a:t>красного</a:t>
            </a:r>
            <a:r>
              <a:rPr lang="ru-RU" dirty="0"/>
              <a:t>, </a:t>
            </a:r>
            <a:r>
              <a:rPr lang="ru-RU" b="1" dirty="0"/>
              <a:t>зеленого</a:t>
            </a:r>
            <a:r>
              <a:rPr lang="ru-RU" dirty="0"/>
              <a:t> и </a:t>
            </a:r>
            <a:r>
              <a:rPr lang="ru-RU" b="1" dirty="0"/>
              <a:t>синего</a:t>
            </a:r>
            <a:r>
              <a:rPr lang="ru-RU" dirty="0"/>
              <a:t>. Каждый канал имеет 8 битовое разрешение. 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DDBD95-BC17-534B-841B-7964D27C7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138" y="2814638"/>
            <a:ext cx="2913062" cy="291306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71216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Содержание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3200" b="1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Определение звука и его свойства</a:t>
            </a:r>
            <a:endParaRPr lang="en-US" sz="3200" b="1" dirty="0">
              <a:hlinkClick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3200" b="1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Работа с аудио информацией. Обзор программ, возможности. </a:t>
            </a:r>
            <a:endParaRPr lang="en-US" sz="32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sz="3200" b="1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Запись и оцифровка звука. Звуковые форматы</a:t>
            </a:r>
            <a:r>
              <a:rPr lang="en-US" sz="3200" b="1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n-US" sz="32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sz="3200" b="1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Растровое представление графической информации</a:t>
            </a:r>
            <a:endParaRPr lang="ru-RU" sz="32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ru-RU" sz="3200" b="1" u="sng" dirty="0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Обзор графического редактора </a:t>
            </a:r>
            <a:r>
              <a:rPr lang="en-US" sz="3200" b="1" u="sng" dirty="0" err="1"/>
              <a:t>Phostohop</a:t>
            </a:r>
            <a:endParaRPr lang="ru-RU" sz="3200" b="1" u="sng" dirty="0"/>
          </a:p>
        </p:txBody>
      </p:sp>
    </p:spTree>
    <p:extLst>
      <p:ext uri="{BB962C8B-B14F-4D97-AF65-F5344CB8AC3E}">
        <p14:creationId xmlns:p14="http://schemas.microsoft.com/office/powerpoint/2010/main" val="1477936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ru-RU" sz="3100" dirty="0"/>
              <a:t>Режим растрового изображения "Индексированные цвета".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18713" y="2413000"/>
            <a:ext cx="7199220" cy="3632200"/>
          </a:xfrm>
        </p:spPr>
        <p:txBody>
          <a:bodyPr>
            <a:normAutofit/>
          </a:bodyPr>
          <a:lstStyle/>
          <a:p>
            <a:pPr marL="365760" indent="-256032">
              <a:buClr>
                <a:schemeClr val="accent3"/>
              </a:buClr>
              <a:buFont typeface="Georgia"/>
              <a:buChar char="•"/>
              <a:defRPr/>
            </a:pPr>
            <a:r>
              <a:rPr lang="ru-RU" dirty="0"/>
              <a:t>В этом режиме информация о компонентах цвета (красном, зеленом и синем) каждого пикселя записывается в цветовую таблицу в виде фиксированных значений. </a:t>
            </a:r>
          </a:p>
          <a:p>
            <a:pPr marL="365760" indent="-256032">
              <a:buClr>
                <a:schemeClr val="accent3"/>
              </a:buClr>
              <a:buFont typeface="Georgia"/>
              <a:buChar char="•"/>
              <a:defRPr/>
            </a:pPr>
            <a:r>
              <a:rPr lang="ru-RU" dirty="0"/>
              <a:t>Индексированные цветные изображения обычно характеризуются набором битовых разрешений в виде 1, 4 или 8 бит/пиксель.</a:t>
            </a:r>
          </a:p>
          <a:p>
            <a:pPr marL="365760" indent="-256032">
              <a:buClr>
                <a:schemeClr val="accent3"/>
              </a:buClr>
              <a:buFont typeface="Georgia"/>
              <a:buChar char="•"/>
              <a:defRPr/>
            </a:pPr>
            <a:r>
              <a:rPr lang="ru-RU" dirty="0"/>
              <a:t>Этот режим используется в интернете, текстовых редакторах и других приложениях, где нельзя использовать истинное RGB изображение. </a:t>
            </a:r>
          </a:p>
        </p:txBody>
      </p:sp>
      <p:pic>
        <p:nvPicPr>
          <p:cNvPr id="6" name="Рисунок 5" descr="Изображение выглядит как одежда&#10;&#10;&#10;&#10;Описание создано автоматически">
            <a:extLst>
              <a:ext uri="{FF2B5EF4-FFF2-40B4-BE49-F238E27FC236}">
                <a16:creationId xmlns:a16="http://schemas.microsoft.com/office/drawing/2014/main" id="{56050D21-F96E-9649-9DD2-7FB286EB5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138" y="3309859"/>
            <a:ext cx="2913062" cy="192262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12628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C24FF3A3-1B34-F74C-947D-9EFABE5EE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94" y="2283445"/>
            <a:ext cx="4001352" cy="1608137"/>
          </a:xfrm>
        </p:spPr>
        <p:txBody>
          <a:bodyPr/>
          <a:lstStyle/>
          <a:p>
            <a:pPr algn="just"/>
            <a:r>
              <a:rPr lang="ru-RU" altLang="ru-RU" b="1" i="1" dirty="0"/>
              <a:t>Глубина цвета </a:t>
            </a:r>
            <a:r>
              <a:rPr lang="ru-RU" altLang="ru-RU" dirty="0"/>
              <a:t>– количество битов, выделенных для записи цвета одного пикселя</a:t>
            </a:r>
          </a:p>
          <a:p>
            <a:pPr algn="just"/>
            <a:endParaRPr lang="ru-RU" alt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5D8652-DE11-FF46-BEB7-1880EE258D8E}"/>
              </a:ext>
            </a:extLst>
          </p:cNvPr>
          <p:cNvSpPr/>
          <p:nvPr/>
        </p:nvSpPr>
        <p:spPr>
          <a:xfrm>
            <a:off x="7397013" y="2196531"/>
            <a:ext cx="38661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b="1" dirty="0"/>
              <a:t>Соответствие между глубиной цвета и количеством цветов</a:t>
            </a:r>
          </a:p>
        </p:txBody>
      </p:sp>
      <p:pic>
        <p:nvPicPr>
          <p:cNvPr id="10" name="Рисунок 9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04276A1A-0A95-7247-A0BA-4F451E4F64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1" t="30369" r="15158" b="3737"/>
          <a:stretch/>
        </p:blipFill>
        <p:spPr>
          <a:xfrm>
            <a:off x="6901313" y="3063754"/>
            <a:ext cx="4950593" cy="347429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9ABE8F8-D499-344C-B784-6255448E9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74" y="3639500"/>
            <a:ext cx="4001352" cy="2716481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29E4D0F-C87B-3146-A69E-ECFE6AC5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ru-RU" sz="3100" dirty="0"/>
              <a:t>Глубина цвета</a:t>
            </a:r>
          </a:p>
        </p:txBody>
      </p:sp>
    </p:spTree>
    <p:extLst>
      <p:ext uri="{BB962C8B-B14F-4D97-AF65-F5344CB8AC3E}">
        <p14:creationId xmlns:p14="http://schemas.microsoft.com/office/powerpoint/2010/main" val="3040037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5933700" cy="970450"/>
          </a:xfrm>
        </p:spPr>
        <p:txBody>
          <a:bodyPr>
            <a:normAutofit/>
          </a:bodyPr>
          <a:lstStyle/>
          <a:p>
            <a:r>
              <a:rPr lang="ru-RU" altLang="ru-RU"/>
              <a:t>Векторная графика</a:t>
            </a:r>
          </a:p>
        </p:txBody>
      </p:sp>
      <p:sp>
        <p:nvSpPr>
          <p:cNvPr id="17411" name="Содержимое 2"/>
          <p:cNvSpPr>
            <a:spLocks noGrp="1"/>
          </p:cNvSpPr>
          <p:nvPr>
            <p:ph idx="1"/>
          </p:nvPr>
        </p:nvSpPr>
        <p:spPr>
          <a:xfrm>
            <a:off x="475811" y="2517024"/>
            <a:ext cx="5999531" cy="3506426"/>
          </a:xfrm>
        </p:spPr>
        <p:txBody>
          <a:bodyPr>
            <a:normAutofit/>
          </a:bodyPr>
          <a:lstStyle/>
          <a:p>
            <a:r>
              <a:rPr lang="ru-RU" altLang="ru-RU" sz="2000" dirty="0"/>
              <a:t>Основными элементами векторной графики являются простые геометрические фигуры. </a:t>
            </a:r>
            <a:br>
              <a:rPr lang="ru-RU" altLang="ru-RU" sz="2000" dirty="0"/>
            </a:br>
            <a:endParaRPr lang="ru-RU" altLang="ru-RU" sz="2000" dirty="0"/>
          </a:p>
          <a:p>
            <a:r>
              <a:rPr lang="ru-RU" altLang="ru-RU" sz="2000" dirty="0"/>
              <a:t>Эти фигуры хранятся в памяти компьютера в виде математических формул и числовых пара-метров</a:t>
            </a:r>
          </a:p>
        </p:txBody>
      </p:sp>
      <p:sp>
        <p:nvSpPr>
          <p:cNvPr id="17416" name="Rectangle 74">
            <a:extLst>
              <a:ext uri="{FF2B5EF4-FFF2-40B4-BE49-F238E27FC236}">
                <a16:creationId xmlns:a16="http://schemas.microsoft.com/office/drawing/2014/main" id="{1D996364-1340-4EE4-B174-E33542A33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0" y="0"/>
            <a:ext cx="46451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7" name="Rounded Rectangle 17">
            <a:extLst>
              <a:ext uri="{FF2B5EF4-FFF2-40B4-BE49-F238E27FC236}">
                <a16:creationId xmlns:a16="http://schemas.microsoft.com/office/drawing/2014/main" id="{8965892C-BF50-41A2-844F-64C2E1346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65533" y="321733"/>
            <a:ext cx="4001685" cy="6214533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A0E38B-8DEB-4D46-B5DE-77D9DDF64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58" y="321733"/>
            <a:ext cx="4156365" cy="2493819"/>
          </a:xfrm>
          <a:prstGeom prst="rect">
            <a:avLst/>
          </a:prstGeom>
        </p:spPr>
      </p:pic>
      <p:pic>
        <p:nvPicPr>
          <p:cNvPr id="5" name="Рисунок 4" descr="Изображение выглядит как стена&#10;&#10;&#10;&#10;Описание создано автоматически">
            <a:extLst>
              <a:ext uri="{FF2B5EF4-FFF2-40B4-BE49-F238E27FC236}">
                <a16:creationId xmlns:a16="http://schemas.microsoft.com/office/drawing/2014/main" id="{91AB57B5-9102-9C4C-98F3-284EFFE78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566" y="3034146"/>
            <a:ext cx="3739623" cy="33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67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68919" y="557815"/>
            <a:ext cx="8229600" cy="1066800"/>
          </a:xfrm>
        </p:spPr>
        <p:txBody>
          <a:bodyPr/>
          <a:lstStyle/>
          <a:p>
            <a:r>
              <a:rPr lang="ru-RU" altLang="ru-RU" dirty="0"/>
              <a:t>Примитивы</a:t>
            </a:r>
          </a:p>
        </p:txBody>
      </p:sp>
      <p:sp>
        <p:nvSpPr>
          <p:cNvPr id="18435" name="Содержимое 2"/>
          <p:cNvSpPr>
            <a:spLocks noGrp="1"/>
          </p:cNvSpPr>
          <p:nvPr>
            <p:ph idx="1"/>
          </p:nvPr>
        </p:nvSpPr>
        <p:spPr>
          <a:xfrm>
            <a:off x="293020" y="2158766"/>
            <a:ext cx="5183755" cy="1441082"/>
          </a:xfrm>
        </p:spPr>
        <p:txBody>
          <a:bodyPr/>
          <a:lstStyle/>
          <a:p>
            <a:pPr algn="just"/>
            <a:r>
              <a:rPr lang="ru-RU" altLang="ru-RU" dirty="0"/>
              <a:t>Простейшие элементы, из которых состоит векторное изображение, называют  </a:t>
            </a:r>
            <a:r>
              <a:rPr lang="ru-RU" altLang="ru-RU" b="1" dirty="0"/>
              <a:t>примитивами</a:t>
            </a:r>
          </a:p>
        </p:txBody>
      </p:sp>
      <p:pic>
        <p:nvPicPr>
          <p:cNvPr id="3" name="Рисунок 2" descr="Изображение выглядит как небо, текст&#10;&#10;&#10;&#10;Описание создано автоматически">
            <a:extLst>
              <a:ext uri="{FF2B5EF4-FFF2-40B4-BE49-F238E27FC236}">
                <a16:creationId xmlns:a16="http://schemas.microsoft.com/office/drawing/2014/main" id="{8EC2CA2B-1967-5743-B903-355669027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20" y="3741642"/>
            <a:ext cx="2711358" cy="2790892"/>
          </a:xfrm>
          <a:prstGeom prst="rect">
            <a:avLst/>
          </a:prstGeom>
        </p:spPr>
      </p:pic>
      <p:grpSp>
        <p:nvGrpSpPr>
          <p:cNvPr id="9" name="Group 15">
            <a:extLst>
              <a:ext uri="{FF2B5EF4-FFF2-40B4-BE49-F238E27FC236}">
                <a16:creationId xmlns:a16="http://schemas.microsoft.com/office/drawing/2014/main" id="{D0FCB562-CCFF-9D40-A618-5CD3C2B37A2C}"/>
              </a:ext>
            </a:extLst>
          </p:cNvPr>
          <p:cNvGrpSpPr>
            <a:grpSpLocks/>
          </p:cNvGrpSpPr>
          <p:nvPr/>
        </p:nvGrpSpPr>
        <p:grpSpPr bwMode="auto">
          <a:xfrm>
            <a:off x="6579263" y="4717447"/>
            <a:ext cx="1582738" cy="1582738"/>
            <a:chOff x="1929" y="2951"/>
            <a:chExt cx="997" cy="997"/>
          </a:xfrm>
        </p:grpSpPr>
        <p:sp>
          <p:nvSpPr>
            <p:cNvPr id="10" name="Oval 16">
              <a:extLst>
                <a:ext uri="{FF2B5EF4-FFF2-40B4-BE49-F238E27FC236}">
                  <a16:creationId xmlns:a16="http://schemas.microsoft.com/office/drawing/2014/main" id="{2B64FEA5-3749-B044-B8A8-FDA11EE1C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9" y="2951"/>
              <a:ext cx="997" cy="99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1" name="Oval 17">
              <a:extLst>
                <a:ext uri="{FF2B5EF4-FFF2-40B4-BE49-F238E27FC236}">
                  <a16:creationId xmlns:a16="http://schemas.microsoft.com/office/drawing/2014/main" id="{8E6F97C4-4ABD-7240-B6F9-8211E8572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3385"/>
              <a:ext cx="91" cy="91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2" name="Line 18">
              <a:extLst>
                <a:ext uri="{FF2B5EF4-FFF2-40B4-BE49-F238E27FC236}">
                  <a16:creationId xmlns:a16="http://schemas.microsoft.com/office/drawing/2014/main" id="{7637F7B8-8901-D949-8F26-53D7E3707F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1" y="3113"/>
              <a:ext cx="408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ru-RU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3" name="Text Box 19">
              <a:extLst>
                <a:ext uri="{FF2B5EF4-FFF2-40B4-BE49-F238E27FC236}">
                  <a16:creationId xmlns:a16="http://schemas.microsoft.com/office/drawing/2014/main" id="{7C7E0BC5-C349-0D4D-841E-7B0A398A1C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9" y="3430"/>
              <a:ext cx="49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Comic Sans MS" pitchFamily="66" charset="0"/>
                </a:rPr>
                <a:t>X,Y</a:t>
              </a:r>
              <a:endParaRPr lang="ru-RU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4" name="Text Box 20">
              <a:extLst>
                <a:ext uri="{FF2B5EF4-FFF2-40B4-BE49-F238E27FC236}">
                  <a16:creationId xmlns:a16="http://schemas.microsoft.com/office/drawing/2014/main" id="{3F337A50-B0BE-7740-B853-CFE371AD99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2313124">
              <a:off x="2336" y="3022"/>
              <a:ext cx="36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Comic Sans MS" pitchFamily="66" charset="0"/>
                </a:rPr>
                <a:t>R</a:t>
              </a:r>
              <a:endParaRPr lang="ru-RU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15" name="Содержимое 2">
            <a:extLst>
              <a:ext uri="{FF2B5EF4-FFF2-40B4-BE49-F238E27FC236}">
                <a16:creationId xmlns:a16="http://schemas.microsoft.com/office/drawing/2014/main" id="{EC386D7C-89F5-3C40-9E09-DDA28C3B382F}"/>
              </a:ext>
            </a:extLst>
          </p:cNvPr>
          <p:cNvSpPr txBox="1">
            <a:spLocks/>
          </p:cNvSpPr>
          <p:nvPr/>
        </p:nvSpPr>
        <p:spPr>
          <a:xfrm>
            <a:off x="6492148" y="1500577"/>
            <a:ext cx="10554574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/>
              <a:t>Отрезки (прямые и кривые)</a:t>
            </a:r>
          </a:p>
          <a:p>
            <a:r>
              <a:rPr lang="ru-RU" altLang="ru-RU"/>
              <a:t>Точки</a:t>
            </a:r>
          </a:p>
          <a:p>
            <a:r>
              <a:rPr lang="ru-RU" altLang="ru-RU"/>
              <a:t>Окружности</a:t>
            </a:r>
          </a:p>
          <a:p>
            <a:r>
              <a:rPr lang="ru-RU" altLang="ru-RU"/>
              <a:t>Прямоугольники</a:t>
            </a:r>
            <a:endParaRPr lang="ru-RU" alt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D0A085-C1C0-3D48-B43F-D17AB4C9F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374" y="4831445"/>
            <a:ext cx="2032659" cy="124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13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5359921" cy="970450"/>
          </a:xfrm>
        </p:spPr>
        <p:txBody>
          <a:bodyPr>
            <a:normAutofit/>
          </a:bodyPr>
          <a:lstStyle/>
          <a:p>
            <a:r>
              <a:rPr lang="ru-RU" altLang="ru-RU"/>
              <a:t>Векторизация</a:t>
            </a:r>
          </a:p>
        </p:txBody>
      </p:sp>
      <p:sp>
        <p:nvSpPr>
          <p:cNvPr id="20483" name="Содержимое 2"/>
          <p:cNvSpPr>
            <a:spLocks noGrp="1"/>
          </p:cNvSpPr>
          <p:nvPr>
            <p:ph idx="1"/>
          </p:nvPr>
        </p:nvSpPr>
        <p:spPr>
          <a:xfrm>
            <a:off x="364894" y="2544405"/>
            <a:ext cx="5351209" cy="3636511"/>
          </a:xfrm>
        </p:spPr>
        <p:txBody>
          <a:bodyPr>
            <a:normAutofit/>
          </a:bodyPr>
          <a:lstStyle/>
          <a:p>
            <a:r>
              <a:rPr lang="ru-RU" altLang="ru-RU" dirty="0"/>
              <a:t>Векторизация (трассировка) – процесс перевода растровой графики в векторную</a:t>
            </a:r>
          </a:p>
          <a:p>
            <a:r>
              <a:rPr lang="ru-RU" dirty="0"/>
              <a:t>Проводится, как правило, в случае, если результат векторизации подлежит дальнейшей обработке исключительно в программах векторной графики; с целью повышения качества изображения (например, логотипа).</a:t>
            </a:r>
            <a:endParaRPr lang="ru-RU" altLang="ru-RU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E208927-059F-4490-B5EF-CB5E5489C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898" y="0"/>
            <a:ext cx="57130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17">
            <a:extLst>
              <a:ext uri="{FF2B5EF4-FFF2-40B4-BE49-F238E27FC236}">
                <a16:creationId xmlns:a16="http://schemas.microsoft.com/office/drawing/2014/main" id="{213B7486-DF7A-442F-A63D-381813E60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6" name="Picture 8" descr="Картинка 165 из 474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" r="7" b="7"/>
          <a:stretch/>
        </p:blipFill>
        <p:spPr bwMode="auto">
          <a:xfrm>
            <a:off x="7449581" y="1268954"/>
            <a:ext cx="3778306" cy="207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2" descr="Изображение выглядит как человек, одежда&#10;&#10;&#10;&#10;Описание создано автоматически">
            <a:extLst>
              <a:ext uri="{FF2B5EF4-FFF2-40B4-BE49-F238E27FC236}">
                <a16:creationId xmlns:a16="http://schemas.microsoft.com/office/drawing/2014/main" id="{520D0C90-B49E-1C4A-AE5A-77979761FB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1823"/>
          <a:stretch/>
        </p:blipFill>
        <p:spPr>
          <a:xfrm>
            <a:off x="7449581" y="3507555"/>
            <a:ext cx="3778306" cy="208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18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5359921" cy="970450"/>
          </a:xfrm>
        </p:spPr>
        <p:txBody>
          <a:bodyPr>
            <a:normAutofit/>
          </a:bodyPr>
          <a:lstStyle/>
          <a:p>
            <a:r>
              <a:rPr lang="ru-RU" altLang="ru-RU"/>
              <a:t>Растеризация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E208927-059F-4490-B5EF-CB5E5489C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898" y="0"/>
            <a:ext cx="57130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17">
            <a:extLst>
              <a:ext uri="{FF2B5EF4-FFF2-40B4-BE49-F238E27FC236}">
                <a16:creationId xmlns:a16="http://schemas.microsoft.com/office/drawing/2014/main" id="{213B7486-DF7A-442F-A63D-381813E60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9" name="Picture 4" descr="Картинка 14 из 307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" r="1255" b="2"/>
          <a:stretch/>
        </p:blipFill>
        <p:spPr bwMode="auto">
          <a:xfrm>
            <a:off x="7443272" y="1076449"/>
            <a:ext cx="3778306" cy="207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1DE00FE5-571E-714C-806F-F486D3591C26}"/>
              </a:ext>
            </a:extLst>
          </p:cNvPr>
          <p:cNvSpPr txBox="1">
            <a:spLocks/>
          </p:cNvSpPr>
          <p:nvPr/>
        </p:nvSpPr>
        <p:spPr>
          <a:xfrm>
            <a:off x="491745" y="2305958"/>
            <a:ext cx="5351209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dirty="0"/>
              <a:t>Растеризация – процесс перевода векторной графики в растровую</a:t>
            </a:r>
            <a:br>
              <a:rPr lang="ru-RU" altLang="ru-RU" dirty="0"/>
            </a:br>
            <a:br>
              <a:rPr lang="ru-RU" altLang="ru-RU" dirty="0"/>
            </a:br>
            <a:endParaRPr lang="ru-RU" altLang="ru-RU" dirty="0"/>
          </a:p>
          <a:p>
            <a:r>
              <a:rPr lang="ru-RU" altLang="ru-RU" dirty="0"/>
              <a:t>Растеризация необходима  для того, чтобы увидеть векторное изображение на экране монитора</a:t>
            </a:r>
          </a:p>
        </p:txBody>
      </p:sp>
      <p:pic>
        <p:nvPicPr>
          <p:cNvPr id="7" name="Рисунок 6" descr="Изображение выглядит как текст&#10;&#10;&#10;&#10;Описание создано автоматически">
            <a:extLst>
              <a:ext uri="{FF2B5EF4-FFF2-40B4-BE49-F238E27FC236}">
                <a16:creationId xmlns:a16="http://schemas.microsoft.com/office/drawing/2014/main" id="{C543A1A9-4425-0E44-8430-A655F2E8C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08" y="4124213"/>
            <a:ext cx="4040086" cy="137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21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1" y="745571"/>
            <a:ext cx="10571998" cy="970450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Обзор графического редактора </a:t>
            </a:r>
            <a:r>
              <a:rPr lang="en-US" b="1" dirty="0">
                <a:solidFill>
                  <a:schemeClr val="tx1"/>
                </a:solidFill>
              </a:rPr>
              <a:t>Photoshop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5" name="Управляющая кнопка: назад 4">
            <a:hlinkClick r:id="rId2" action="ppaction://hlinksldjump" highlightClick="1"/>
          </p:cNvPr>
          <p:cNvSpPr/>
          <p:nvPr/>
        </p:nvSpPr>
        <p:spPr>
          <a:xfrm>
            <a:off x="280063" y="5933208"/>
            <a:ext cx="665019" cy="60267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Объект 7" descr="Изображение выглядит как монитор, электроника, телевидение, внутренний&#10;&#10;&#10;&#10;Описание создано автоматически">
            <a:extLst>
              <a:ext uri="{FF2B5EF4-FFF2-40B4-BE49-F238E27FC236}">
                <a16:creationId xmlns:a16="http://schemas.microsoft.com/office/drawing/2014/main" id="{8634AA4A-038C-6F42-AFC6-EF8EDE0A0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732" y="2274454"/>
            <a:ext cx="6660536" cy="4084782"/>
          </a:xfrm>
        </p:spPr>
      </p:pic>
    </p:spTree>
    <p:extLst>
      <p:ext uri="{BB962C8B-B14F-4D97-AF65-F5344CB8AC3E}">
        <p14:creationId xmlns:p14="http://schemas.microsoft.com/office/powerpoint/2010/main" val="4251071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ru-RU" dirty="0" err="1"/>
              <a:t>Возможности</a:t>
            </a:r>
            <a:r>
              <a:rPr lang="en-US" altLang="ru-RU" dirty="0"/>
              <a:t> Photoshop</a:t>
            </a:r>
          </a:p>
        </p:txBody>
      </p:sp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89595898-41EF-0E4A-A43E-3D5653361EC1}"/>
              </a:ext>
            </a:extLst>
          </p:cNvPr>
          <p:cNvSpPr txBox="1">
            <a:spLocks/>
          </p:cNvSpPr>
          <p:nvPr/>
        </p:nvSpPr>
        <p:spPr>
          <a:xfrm>
            <a:off x="230909" y="2413000"/>
            <a:ext cx="5182755" cy="363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600" dirty="0"/>
              <a:t>Adobe Photoshop – </a:t>
            </a:r>
            <a:r>
              <a:rPr lang="en-US" sz="1600" dirty="0" err="1"/>
              <a:t>многофункциональный</a:t>
            </a:r>
            <a:r>
              <a:rPr lang="en-US" sz="1600" dirty="0"/>
              <a:t> </a:t>
            </a:r>
            <a:r>
              <a:rPr lang="en-US" sz="1600" dirty="0" err="1"/>
              <a:t>редактор</a:t>
            </a:r>
            <a:r>
              <a:rPr lang="en-US" sz="1600" dirty="0"/>
              <a:t> </a:t>
            </a:r>
            <a:r>
              <a:rPr lang="en-US" sz="1600" dirty="0" err="1"/>
              <a:t>для</a:t>
            </a:r>
            <a:r>
              <a:rPr lang="en-US" sz="1600" dirty="0"/>
              <a:t> </a:t>
            </a:r>
            <a:r>
              <a:rPr lang="en-US" sz="1600" dirty="0" err="1"/>
              <a:t>работы</a:t>
            </a:r>
            <a:r>
              <a:rPr lang="en-US" sz="1600" dirty="0"/>
              <a:t> </a:t>
            </a:r>
            <a:r>
              <a:rPr lang="en-US" sz="1600" dirty="0" err="1"/>
              <a:t>с</a:t>
            </a:r>
            <a:r>
              <a:rPr lang="en-US" sz="1600" dirty="0"/>
              <a:t> </a:t>
            </a:r>
            <a:r>
              <a:rPr lang="en-US" sz="1600" dirty="0" err="1"/>
              <a:t>фото</a:t>
            </a:r>
            <a:r>
              <a:rPr lang="en-US" sz="1600" dirty="0"/>
              <a:t> </a:t>
            </a:r>
            <a:r>
              <a:rPr lang="en-US" sz="1600" dirty="0" err="1"/>
              <a:t>и</a:t>
            </a:r>
            <a:r>
              <a:rPr lang="en-US" sz="1600" dirty="0"/>
              <a:t> </a:t>
            </a:r>
            <a:r>
              <a:rPr lang="en-US" sz="1600" dirty="0" err="1"/>
              <a:t>видеофайлами</a:t>
            </a:r>
            <a:r>
              <a:rPr lang="en-US" sz="1600" dirty="0"/>
              <a:t> (</a:t>
            </a:r>
            <a:r>
              <a:rPr lang="en-US" sz="1600" dirty="0" err="1"/>
              <a:t>растровые</a:t>
            </a:r>
            <a:r>
              <a:rPr lang="en-US" sz="1600" dirty="0"/>
              <a:t> </a:t>
            </a:r>
            <a:r>
              <a:rPr lang="en-US" sz="1600" dirty="0" err="1"/>
              <a:t>изображения</a:t>
            </a:r>
            <a:r>
              <a:rPr lang="en-US" sz="1600" dirty="0"/>
              <a:t> </a:t>
            </a:r>
            <a:r>
              <a:rPr lang="en-US" sz="1600" dirty="0" err="1"/>
              <a:t>и</a:t>
            </a:r>
            <a:r>
              <a:rPr lang="en-US" sz="1600" dirty="0"/>
              <a:t> </a:t>
            </a:r>
            <a:r>
              <a:rPr lang="en-US" sz="1600" dirty="0" err="1"/>
              <a:t>несколько</a:t>
            </a:r>
            <a:r>
              <a:rPr lang="en-US" sz="1600" dirty="0"/>
              <a:t> </a:t>
            </a:r>
            <a:r>
              <a:rPr lang="en-US" sz="1600" dirty="0" err="1"/>
              <a:t>векторных</a:t>
            </a:r>
            <a:r>
              <a:rPr lang="en-US" sz="1600" dirty="0"/>
              <a:t> </a:t>
            </a:r>
            <a:r>
              <a:rPr lang="en-US" sz="1600" dirty="0" err="1"/>
              <a:t>инструментов</a:t>
            </a:r>
            <a:r>
              <a:rPr lang="en-US" sz="1600" dirty="0"/>
              <a:t>). </a:t>
            </a:r>
            <a:br>
              <a:rPr lang="en-US" sz="1600" dirty="0"/>
            </a:b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 err="1"/>
              <a:t>Программный</a:t>
            </a:r>
            <a:r>
              <a:rPr lang="en-US" sz="1600" dirty="0"/>
              <a:t> </a:t>
            </a:r>
            <a:r>
              <a:rPr lang="en-US" sz="1600" dirty="0" err="1"/>
              <a:t>продукт</a:t>
            </a:r>
            <a:r>
              <a:rPr lang="en-US" sz="1600" dirty="0"/>
              <a:t> </a:t>
            </a:r>
            <a:r>
              <a:rPr lang="en-US" sz="1600" dirty="0" err="1"/>
              <a:t>работает</a:t>
            </a:r>
            <a:r>
              <a:rPr lang="en-US" sz="1600" dirty="0"/>
              <a:t> </a:t>
            </a:r>
            <a:r>
              <a:rPr lang="en-US" sz="1600" dirty="0" err="1"/>
              <a:t>на</a:t>
            </a:r>
            <a:r>
              <a:rPr lang="en-US" sz="1600" dirty="0"/>
              <a:t> ПК </a:t>
            </a:r>
            <a:r>
              <a:rPr lang="en-US" sz="1600" dirty="0" err="1"/>
              <a:t>с</a:t>
            </a:r>
            <a:r>
              <a:rPr lang="en-US" sz="1600" dirty="0"/>
              <a:t> </a:t>
            </a:r>
            <a:r>
              <a:rPr lang="en-US" sz="1600" dirty="0" err="1"/>
              <a:t>операционными</a:t>
            </a:r>
            <a:r>
              <a:rPr lang="en-US" sz="1600" dirty="0"/>
              <a:t> </a:t>
            </a:r>
            <a:r>
              <a:rPr lang="en-US" sz="1600" dirty="0" err="1"/>
              <a:t>системами</a:t>
            </a:r>
            <a:r>
              <a:rPr lang="en-US" sz="1600" dirty="0"/>
              <a:t> macOS, Windows </a:t>
            </a:r>
            <a:r>
              <a:rPr lang="en-US" sz="1600" dirty="0" err="1"/>
              <a:t>и</a:t>
            </a:r>
            <a:r>
              <a:rPr lang="en-US" sz="1600" dirty="0"/>
              <a:t> </a:t>
            </a:r>
            <a:r>
              <a:rPr lang="en-US" sz="1600" dirty="0" err="1"/>
              <a:t>в</a:t>
            </a:r>
            <a:r>
              <a:rPr lang="en-US" sz="1600" dirty="0"/>
              <a:t> </a:t>
            </a:r>
            <a:r>
              <a:rPr lang="en-US" sz="1600" dirty="0" err="1"/>
              <a:t>мобильных</a:t>
            </a:r>
            <a:r>
              <a:rPr lang="en-US" sz="1600" dirty="0"/>
              <a:t> </a:t>
            </a:r>
            <a:r>
              <a:rPr lang="en-US" sz="1600" dirty="0" err="1"/>
              <a:t>версиях</a:t>
            </a:r>
            <a:r>
              <a:rPr lang="en-US" sz="1600" dirty="0"/>
              <a:t> iOS </a:t>
            </a:r>
            <a:r>
              <a:rPr lang="en-US" sz="1600" dirty="0" err="1"/>
              <a:t>и</a:t>
            </a:r>
            <a:r>
              <a:rPr lang="en-US" sz="1600" dirty="0"/>
              <a:t> Android. </a:t>
            </a:r>
            <a:br>
              <a:rPr lang="en-US" sz="1600" dirty="0"/>
            </a:b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 err="1"/>
              <a:t>Используется</a:t>
            </a:r>
            <a:r>
              <a:rPr lang="en-US" sz="1600" dirty="0"/>
              <a:t> </a:t>
            </a:r>
            <a:r>
              <a:rPr lang="en-US" sz="1600" dirty="0" err="1"/>
              <a:t>графический</a:t>
            </a:r>
            <a:r>
              <a:rPr lang="en-US" sz="1600" dirty="0"/>
              <a:t> </a:t>
            </a:r>
            <a:r>
              <a:rPr lang="en-US" sz="1600" dirty="0" err="1"/>
              <a:t>редактор</a:t>
            </a:r>
            <a:r>
              <a:rPr lang="en-US" sz="1600" dirty="0"/>
              <a:t> </a:t>
            </a:r>
            <a:r>
              <a:rPr lang="en-US" sz="1600" dirty="0" err="1"/>
              <a:t>для</a:t>
            </a:r>
            <a:r>
              <a:rPr lang="en-US" sz="1600" dirty="0"/>
              <a:t> </a:t>
            </a:r>
            <a:r>
              <a:rPr lang="en-US" sz="1600" dirty="0" err="1"/>
              <a:t>коммерческих</a:t>
            </a:r>
            <a:r>
              <a:rPr lang="en-US" sz="1600" dirty="0"/>
              <a:t> </a:t>
            </a:r>
            <a:r>
              <a:rPr lang="en-US" sz="1600" dirty="0" err="1"/>
              <a:t>целей</a:t>
            </a:r>
            <a:r>
              <a:rPr lang="en-US" sz="1600" dirty="0"/>
              <a:t> (</a:t>
            </a:r>
            <a:r>
              <a:rPr lang="en-US" sz="1600" dirty="0" err="1"/>
              <a:t>телевидение</a:t>
            </a:r>
            <a:r>
              <a:rPr lang="en-US" sz="1600" dirty="0"/>
              <a:t>, </a:t>
            </a:r>
            <a:r>
              <a:rPr lang="en-US" sz="1600" dirty="0" err="1"/>
              <a:t>кинематограф</a:t>
            </a:r>
            <a:r>
              <a:rPr lang="en-US" sz="1600" dirty="0"/>
              <a:t>, </a:t>
            </a:r>
            <a:r>
              <a:rPr lang="en-US" sz="1600" dirty="0" err="1"/>
              <a:t>реклама</a:t>
            </a:r>
            <a:r>
              <a:rPr lang="en-US" sz="1600" dirty="0"/>
              <a:t>, </a:t>
            </a:r>
            <a:r>
              <a:rPr lang="en-US" sz="1600" dirty="0" err="1"/>
              <a:t>игры</a:t>
            </a:r>
            <a:r>
              <a:rPr lang="en-US" sz="1600" dirty="0"/>
              <a:t>, </a:t>
            </a:r>
            <a:r>
              <a:rPr lang="en-US" sz="1600" dirty="0" err="1"/>
              <a:t>ретушь</a:t>
            </a:r>
            <a:r>
              <a:rPr lang="en-US" sz="1600" dirty="0"/>
              <a:t> </a:t>
            </a:r>
            <a:r>
              <a:rPr lang="en-US" sz="1600" dirty="0" err="1"/>
              <a:t>и</a:t>
            </a:r>
            <a:r>
              <a:rPr lang="en-US" sz="1600" dirty="0"/>
              <a:t> </a:t>
            </a:r>
            <a:r>
              <a:rPr lang="en-US" sz="1600" dirty="0" err="1"/>
              <a:t>так</a:t>
            </a:r>
            <a:r>
              <a:rPr lang="en-US" sz="1600" dirty="0"/>
              <a:t> </a:t>
            </a:r>
            <a:r>
              <a:rPr lang="en-US" sz="1600" dirty="0" err="1"/>
              <a:t>далее</a:t>
            </a:r>
            <a:r>
              <a:rPr lang="en-US" sz="1600" dirty="0"/>
              <a:t>). </a:t>
            </a:r>
            <a:endParaRPr lang="en-US" altLang="ru-RU" sz="1600" b="1" dirty="0"/>
          </a:p>
        </p:txBody>
      </p:sp>
      <p:pic>
        <p:nvPicPr>
          <p:cNvPr id="3" name="Рисунок 2" descr="Изображение выглядит как электроника&#10;&#10;&#10;&#10;Описание создано автоматически">
            <a:extLst>
              <a:ext uri="{FF2B5EF4-FFF2-40B4-BE49-F238E27FC236}">
                <a16:creationId xmlns:a16="http://schemas.microsoft.com/office/drawing/2014/main" id="{D6C73A60-5FD0-4544-9DBF-346077EC1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742" y="2691149"/>
            <a:ext cx="6277349" cy="307590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99847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9D1A3D83-39F0-4366-BB12-3C5732003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06897" y="29356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Рисунок 7" descr="Изображение выглядит как снимок экрана, монитор&#10;&#10;&#10;&#10;Описание создано автоматически">
            <a:extLst>
              <a:ext uri="{FF2B5EF4-FFF2-40B4-BE49-F238E27FC236}">
                <a16:creationId xmlns:a16="http://schemas.microsoft.com/office/drawing/2014/main" id="{1F7C1C96-444A-204A-AF04-B249DDAAF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780" y="-3176"/>
            <a:ext cx="10150220" cy="6858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2171E5A-41F1-A541-91DF-1EA2CE363EA2}"/>
              </a:ext>
            </a:extLst>
          </p:cNvPr>
          <p:cNvSpPr txBox="1">
            <a:spLocks/>
          </p:cNvSpPr>
          <p:nvPr/>
        </p:nvSpPr>
        <p:spPr>
          <a:xfrm>
            <a:off x="3208955" y="2451860"/>
            <a:ext cx="5706533" cy="19479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ru-RU" dirty="0" err="1"/>
              <a:t>Стандартное</a:t>
            </a:r>
            <a:r>
              <a:rPr lang="en-US" altLang="ru-RU" dirty="0"/>
              <a:t> </a:t>
            </a:r>
            <a:r>
              <a:rPr lang="en-US" altLang="ru-RU" dirty="0" err="1"/>
              <a:t>окно</a:t>
            </a:r>
            <a:r>
              <a:rPr lang="en-US" altLang="ru-RU" dirty="0"/>
              <a:t> Photoshop</a:t>
            </a:r>
          </a:p>
        </p:txBody>
      </p:sp>
    </p:spTree>
    <p:extLst>
      <p:ext uri="{BB962C8B-B14F-4D97-AF65-F5344CB8AC3E}">
        <p14:creationId xmlns:p14="http://schemas.microsoft.com/office/powerpoint/2010/main" val="422173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altLang="ru-RU" dirty="0"/>
              <a:t>Создание и открытие файлов</a:t>
            </a:r>
            <a:endParaRPr lang="en-US" altLang="ru-RU" dirty="0"/>
          </a:p>
        </p:txBody>
      </p:sp>
      <p:pic>
        <p:nvPicPr>
          <p:cNvPr id="3" name="Рисунок 2" descr="Изображение выглядит как снимок экрана, монитор&#10;&#10;&#10;&#10;Описание создано автоматически">
            <a:extLst>
              <a:ext uri="{FF2B5EF4-FFF2-40B4-BE49-F238E27FC236}">
                <a16:creationId xmlns:a16="http://schemas.microsoft.com/office/drawing/2014/main" id="{293C0EEF-29F1-9846-8B15-B6F6A85C2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37" y="3129784"/>
            <a:ext cx="3452829" cy="186824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6" name="Text Box 1">
            <a:extLst>
              <a:ext uri="{FF2B5EF4-FFF2-40B4-BE49-F238E27FC236}">
                <a16:creationId xmlns:a16="http://schemas.microsoft.com/office/drawing/2014/main" id="{F6312106-C4C8-B046-8DD8-119DA79B1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03" y="2452364"/>
            <a:ext cx="7484422" cy="4665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1646" tIns="61627" rIns="81646" bIns="40823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8"/>
              </a:defRPr>
            </a:lvl9pPr>
          </a:lstStyle>
          <a:p>
            <a:pPr eaLnBrk="1">
              <a:buSzPct val="45000"/>
              <a:buFont typeface="Wingdings" panose="05000000000000000000" pitchFamily="2" charset="2"/>
              <a:buNone/>
            </a:pPr>
            <a:r>
              <a:rPr lang="ru-RU" altLang="ru-RU" sz="1600" b="1" dirty="0"/>
              <a:t>Создание новых файлов</a:t>
            </a:r>
            <a:r>
              <a:rPr lang="ru-RU" altLang="ru-RU" sz="1600" dirty="0"/>
              <a:t> </a:t>
            </a:r>
          </a:p>
          <a:p>
            <a:r>
              <a:rPr lang="ru-RU" sz="1600" dirty="0"/>
              <a:t>Нажимаем в строке меню </a:t>
            </a:r>
            <a:r>
              <a:rPr lang="ru-RU" sz="1600" b="1" dirty="0" err="1"/>
              <a:t>Файл</a:t>
            </a:r>
            <a:r>
              <a:rPr lang="ru-RU" sz="1600" b="1" dirty="0"/>
              <a:t> - &gt; Создать</a:t>
            </a:r>
            <a:r>
              <a:rPr lang="ru-RU" sz="1600" dirty="0"/>
              <a:t>. В появившемся диалоговом окне вводим </a:t>
            </a:r>
            <a:r>
              <a:rPr lang="ru-RU" sz="1600" b="1" dirty="0"/>
              <a:t>Имя</a:t>
            </a:r>
            <a:r>
              <a:rPr lang="ru-RU" sz="1600" dirty="0"/>
              <a:t>, </a:t>
            </a:r>
            <a:r>
              <a:rPr lang="ru-RU" sz="1600" b="1" dirty="0"/>
              <a:t>Ширину </a:t>
            </a:r>
            <a:r>
              <a:rPr lang="ru-RU" sz="1600" dirty="0"/>
              <a:t>и </a:t>
            </a:r>
            <a:r>
              <a:rPr lang="ru-RU" sz="1600" b="1" dirty="0"/>
              <a:t>Высоту, </a:t>
            </a:r>
            <a:r>
              <a:rPr lang="ru-RU" sz="1600" dirty="0"/>
              <a:t>как показано на рисунке, нажимаем </a:t>
            </a:r>
            <a:r>
              <a:rPr lang="ru-RU" sz="1600" b="1" dirty="0" err="1"/>
              <a:t>ok</a:t>
            </a:r>
            <a:r>
              <a:rPr lang="ru-RU" sz="1600" dirty="0"/>
              <a:t>. </a:t>
            </a:r>
          </a:p>
          <a:p>
            <a:pPr eaLnBrk="1">
              <a:buSzPct val="45000"/>
              <a:buFont typeface="Wingdings" panose="05000000000000000000" pitchFamily="2" charset="2"/>
              <a:buNone/>
            </a:pPr>
            <a:br>
              <a:rPr lang="ru-RU" altLang="ru-RU" sz="1600" b="1" dirty="0"/>
            </a:br>
            <a:endParaRPr lang="ru-RU" altLang="ru-RU" sz="1600" b="1" dirty="0"/>
          </a:p>
          <a:p>
            <a:pPr eaLnBrk="1">
              <a:buSzPct val="45000"/>
              <a:buFont typeface="Wingdings" panose="05000000000000000000" pitchFamily="2" charset="2"/>
              <a:buNone/>
            </a:pPr>
            <a:r>
              <a:rPr lang="ru-RU" altLang="ru-RU" sz="1600" b="1" dirty="0"/>
              <a:t>Открытие файлов</a:t>
            </a:r>
            <a:r>
              <a:rPr lang="ru-RU" altLang="ru-RU" sz="1600" dirty="0"/>
              <a:t> </a:t>
            </a:r>
          </a:p>
          <a:p>
            <a:r>
              <a:rPr lang="ru-RU" sz="1600" dirty="0"/>
              <a:t>Для того, чтобы открыть </a:t>
            </a:r>
            <a:r>
              <a:rPr lang="ru-RU" sz="1600" dirty="0" err="1"/>
              <a:t>файл</a:t>
            </a:r>
            <a:r>
              <a:rPr lang="ru-RU" sz="1600" dirty="0"/>
              <a:t> в </a:t>
            </a:r>
            <a:r>
              <a:rPr lang="ru-RU" sz="1600" dirty="0" err="1"/>
              <a:t>photoshop</a:t>
            </a:r>
            <a:r>
              <a:rPr lang="ru-RU" sz="1600" dirty="0"/>
              <a:t> необходимо выполнить следующие </a:t>
            </a:r>
            <a:r>
              <a:rPr lang="ru-RU" sz="1600" dirty="0" err="1"/>
              <a:t>действия</a:t>
            </a:r>
            <a:r>
              <a:rPr lang="ru-RU" sz="1600" dirty="0"/>
              <a:t>: </a:t>
            </a:r>
          </a:p>
          <a:p>
            <a:pPr marL="342900" indent="-342900">
              <a:buAutoNum type="arabicPeriod"/>
            </a:pPr>
            <a:r>
              <a:rPr lang="ru-RU" sz="1600" dirty="0"/>
              <a:t>Выберите </a:t>
            </a:r>
            <a:r>
              <a:rPr lang="ru-RU" sz="1600" b="1" dirty="0" err="1"/>
              <a:t>Файл</a:t>
            </a:r>
            <a:r>
              <a:rPr lang="ru-RU" sz="1600" dirty="0"/>
              <a:t>, нажимаем </a:t>
            </a:r>
            <a:r>
              <a:rPr lang="ru-RU" sz="1600" b="1" dirty="0"/>
              <a:t>Открыть</a:t>
            </a:r>
            <a:r>
              <a:rPr lang="ru-RU" sz="1600" dirty="0"/>
              <a:t>. </a:t>
            </a:r>
          </a:p>
          <a:p>
            <a:pPr marL="342900" indent="-342900">
              <a:buAutoNum type="arabicPeriod"/>
            </a:pPr>
            <a:r>
              <a:rPr lang="ru-RU" sz="1600" dirty="0"/>
              <a:t>2. В диалоговом окне </a:t>
            </a:r>
            <a:r>
              <a:rPr lang="ru-RU" sz="1600" b="1" dirty="0"/>
              <a:t>Открыть </a:t>
            </a:r>
            <a:r>
              <a:rPr lang="ru-RU" sz="1600" dirty="0"/>
              <a:t>выберите имя </a:t>
            </a:r>
            <a:r>
              <a:rPr lang="ru-RU" sz="1600" dirty="0" err="1"/>
              <a:t>файла</a:t>
            </a:r>
            <a:r>
              <a:rPr lang="ru-RU" sz="1600" dirty="0"/>
              <a:t> и нажмите </a:t>
            </a:r>
            <a:r>
              <a:rPr lang="ru-RU" sz="1600" b="1" dirty="0"/>
              <a:t>Открыть</a:t>
            </a:r>
            <a:r>
              <a:rPr lang="ru-RU" sz="1600" dirty="0"/>
              <a:t>. </a:t>
            </a:r>
          </a:p>
          <a:p>
            <a:pPr marL="342900" indent="-342900">
              <a:buAutoNum type="arabicPeriod"/>
            </a:pPr>
            <a:r>
              <a:rPr lang="ru-RU" sz="1600" dirty="0"/>
              <a:t>В некоторых случаях появляется диалоговое окно, позволяющее выбрать параметры, относящиеся к формату </a:t>
            </a:r>
            <a:r>
              <a:rPr lang="ru-RU" sz="1600" dirty="0" err="1"/>
              <a:t>файла</a:t>
            </a:r>
            <a:r>
              <a:rPr lang="ru-RU" sz="1600" dirty="0"/>
              <a:t>. После установки необходимых параметров нажимаем </a:t>
            </a:r>
            <a:r>
              <a:rPr lang="ru-RU" sz="1600" b="1" dirty="0" err="1"/>
              <a:t>Ok</a:t>
            </a:r>
            <a:r>
              <a:rPr lang="ru-RU" sz="1600" dirty="0"/>
              <a:t>.</a:t>
            </a:r>
          </a:p>
        </p:txBody>
      </p:sp>
      <p:pic>
        <p:nvPicPr>
          <p:cNvPr id="7" name="Picture 1" descr="page9image1822947248">
            <a:extLst>
              <a:ext uri="{FF2B5EF4-FFF2-40B4-BE49-F238E27FC236}">
                <a16:creationId xmlns:a16="http://schemas.microsoft.com/office/drawing/2014/main" id="{0DD01C53-6B6A-F746-807F-E0F7FB5821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18"/>
          <a:stretch/>
        </p:blipFill>
        <p:spPr bwMode="auto">
          <a:xfrm>
            <a:off x="7871756" y="2700482"/>
            <a:ext cx="3988541" cy="318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420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810001" y="639097"/>
            <a:ext cx="6446205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ru-RU" sz="2600"/>
              <a:t>Звук - волновой процесс, который создается вибрацией (голосовых связок или диффузора динамика). </a:t>
            </a:r>
            <a:br>
              <a:rPr lang="en-US" altLang="ru-RU" sz="2600"/>
            </a:br>
            <a:br>
              <a:rPr lang="en-US" altLang="ru-RU" sz="2600"/>
            </a:br>
            <a:r>
              <a:rPr lang="en-US" altLang="ru-RU" sz="2600"/>
              <a:t>Звук распространяется как области повышенного и пониженного давления воздуха возле источников вибрации.</a:t>
            </a:r>
            <a:endParaRPr lang="en-US" altLang="ru-RU" sz="2600" dirty="0"/>
          </a:p>
        </p:txBody>
      </p:sp>
      <p:sp>
        <p:nvSpPr>
          <p:cNvPr id="29" name="Freeform: Shape 22">
            <a:extLst>
              <a:ext uri="{FF2B5EF4-FFF2-40B4-BE49-F238E27FC236}">
                <a16:creationId xmlns:a16="http://schemas.microsoft.com/office/drawing/2014/main" id="{B95EB505-AE12-4878-88D1-3A93384E0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896681"/>
            <a:ext cx="12188952" cy="1961319"/>
          </a:xfrm>
          <a:custGeom>
            <a:avLst/>
            <a:gdLst>
              <a:gd name="connsiteX0" fmla="*/ 0 w 12188952"/>
              <a:gd name="connsiteY0" fmla="*/ 0 h 1961319"/>
              <a:gd name="connsiteX1" fmla="*/ 1996017 w 12188952"/>
              <a:gd name="connsiteY1" fmla="*/ 0 h 1961319"/>
              <a:gd name="connsiteX2" fmla="*/ 2377017 w 12188952"/>
              <a:gd name="connsiteY2" fmla="*/ 263783 h 1961319"/>
              <a:gd name="connsiteX3" fmla="*/ 2385484 w 12188952"/>
              <a:gd name="connsiteY3" fmla="*/ 266713 h 1961319"/>
              <a:gd name="connsiteX4" fmla="*/ 2398184 w 12188952"/>
              <a:gd name="connsiteY4" fmla="*/ 271110 h 1961319"/>
              <a:gd name="connsiteX5" fmla="*/ 2410883 w 12188952"/>
              <a:gd name="connsiteY5" fmla="*/ 275506 h 1961319"/>
              <a:gd name="connsiteX6" fmla="*/ 2421467 w 12188952"/>
              <a:gd name="connsiteY6" fmla="*/ 275506 h 1961319"/>
              <a:gd name="connsiteX7" fmla="*/ 2434167 w 12188952"/>
              <a:gd name="connsiteY7" fmla="*/ 275506 h 1961319"/>
              <a:gd name="connsiteX8" fmla="*/ 2444750 w 12188952"/>
              <a:gd name="connsiteY8" fmla="*/ 271110 h 1961319"/>
              <a:gd name="connsiteX9" fmla="*/ 2457450 w 12188952"/>
              <a:gd name="connsiteY9" fmla="*/ 266713 h 1961319"/>
              <a:gd name="connsiteX10" fmla="*/ 2465917 w 12188952"/>
              <a:gd name="connsiteY10" fmla="*/ 263783 h 1961319"/>
              <a:gd name="connsiteX11" fmla="*/ 2846917 w 12188952"/>
              <a:gd name="connsiteY11" fmla="*/ 0 h 1961319"/>
              <a:gd name="connsiteX12" fmla="*/ 12188952 w 12188952"/>
              <a:gd name="connsiteY12" fmla="*/ 0 h 1961319"/>
              <a:gd name="connsiteX13" fmla="*/ 12188952 w 12188952"/>
              <a:gd name="connsiteY13" fmla="*/ 1264506 h 1961319"/>
              <a:gd name="connsiteX14" fmla="*/ 12188952 w 12188952"/>
              <a:gd name="connsiteY14" fmla="*/ 1917775 h 1961319"/>
              <a:gd name="connsiteX15" fmla="*/ 12188952 w 12188952"/>
              <a:gd name="connsiteY15" fmla="*/ 1961319 h 1961319"/>
              <a:gd name="connsiteX16" fmla="*/ 0 w 12188952"/>
              <a:gd name="connsiteY16" fmla="*/ 1961319 h 1961319"/>
              <a:gd name="connsiteX17" fmla="*/ 0 w 12188952"/>
              <a:gd name="connsiteY17" fmla="*/ 1917775 h 1961319"/>
              <a:gd name="connsiteX18" fmla="*/ 0 w 12188952"/>
              <a:gd name="connsiteY18" fmla="*/ 1264506 h 1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88952" h="1961319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88952" y="0"/>
                </a:lnTo>
                <a:lnTo>
                  <a:pt x="12188952" y="1264506"/>
                </a:lnTo>
                <a:lnTo>
                  <a:pt x="12188952" y="1917775"/>
                </a:lnTo>
                <a:lnTo>
                  <a:pt x="12188952" y="1961319"/>
                </a:lnTo>
                <a:lnTo>
                  <a:pt x="0" y="1961319"/>
                </a:lnTo>
                <a:lnTo>
                  <a:pt x="0" y="1917775"/>
                </a:lnTo>
                <a:lnTo>
                  <a:pt x="0" y="1264506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A12BC7B8-5515-40FA-A38E-1054E2061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1342" y="0"/>
            <a:ext cx="465065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14">
            <a:extLst>
              <a:ext uri="{FF2B5EF4-FFF2-40B4-BE49-F238E27FC236}">
                <a16:creationId xmlns:a16="http://schemas.microsoft.com/office/drawing/2014/main" id="{DD55F7DD-ACF1-44A0-B9B5-FC5A87544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4806" y="958640"/>
            <a:ext cx="3363730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8" r="35074" b="-1"/>
          <a:stretch/>
        </p:blipFill>
        <p:spPr bwMode="auto">
          <a:xfrm>
            <a:off x="8475406" y="2368818"/>
            <a:ext cx="2767153" cy="209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Управляющая кнопка: назад 6">
            <a:hlinkClick r:id="rId3" action="ppaction://hlinksldjump" highlightClick="1"/>
          </p:cNvPr>
          <p:cNvSpPr/>
          <p:nvPr/>
        </p:nvSpPr>
        <p:spPr>
          <a:xfrm>
            <a:off x="144982" y="6151200"/>
            <a:ext cx="665019" cy="60267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3025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altLang="ru-RU" dirty="0"/>
              <a:t>Меню</a:t>
            </a:r>
            <a:endParaRPr lang="en-US" altLang="ru-RU" dirty="0"/>
          </a:p>
        </p:txBody>
      </p:sp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FC4F8651-AFF7-D64C-9C3A-4D9C22B4E450}"/>
              </a:ext>
            </a:extLst>
          </p:cNvPr>
          <p:cNvSpPr txBox="1">
            <a:spLocks/>
          </p:cNvSpPr>
          <p:nvPr/>
        </p:nvSpPr>
        <p:spPr>
          <a:xfrm>
            <a:off x="0" y="1885570"/>
            <a:ext cx="12192000" cy="1543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dirty="0"/>
              <a:t>Меню содержит все варианты инструментов и панелей в себе, которые вы могли не найти в подокнах. Поэтому меню тоже активно используется при работе в </a:t>
            </a:r>
            <a:r>
              <a:rPr lang="ru-RU" dirty="0" err="1"/>
              <a:t>фотошопе</a:t>
            </a:r>
            <a:r>
              <a:rPr lang="ru-RU" dirty="0"/>
              <a:t>.</a:t>
            </a:r>
            <a:endParaRPr lang="en-US" sz="15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87DA6E4-7592-DD48-9FB0-20A143DA3231}"/>
              </a:ext>
            </a:extLst>
          </p:cNvPr>
          <p:cNvSpPr/>
          <p:nvPr/>
        </p:nvSpPr>
        <p:spPr>
          <a:xfrm>
            <a:off x="521170" y="3429000"/>
            <a:ext cx="22266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PT Sans" panose="020B0503020203020204" pitchFamily="34" charset="0"/>
              </a:rPr>
              <a:t>Пункт меню </a:t>
            </a:r>
            <a:r>
              <a:rPr lang="ru-RU" b="1" dirty="0" err="1">
                <a:latin typeface="PT Sans" panose="020B0503020203020204" pitchFamily="34" charset="0"/>
              </a:rPr>
              <a:t>File</a:t>
            </a:r>
            <a:r>
              <a:rPr lang="ru-RU" dirty="0">
                <a:latin typeface="PT Sans" panose="020B0503020203020204" pitchFamily="34" charset="0"/>
              </a:rPr>
              <a:t> — множество функций при работе с документом, например создание, сохранение и загрузка.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B2578A-0C00-B941-AC28-CFBF5C8C3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418" y="3126611"/>
            <a:ext cx="1778000" cy="34671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409CB6C-E6C0-5546-A8AC-D18807FC9D9A}"/>
              </a:ext>
            </a:extLst>
          </p:cNvPr>
          <p:cNvSpPr/>
          <p:nvPr/>
        </p:nvSpPr>
        <p:spPr>
          <a:xfrm>
            <a:off x="6612557" y="3429000"/>
            <a:ext cx="21496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>
                <a:latin typeface="PT Sans" panose="020B0503020203020204" pitchFamily="34" charset="0"/>
              </a:rPr>
              <a:t>Edit</a:t>
            </a:r>
            <a:r>
              <a:rPr lang="ru-RU" b="1" dirty="0">
                <a:latin typeface="PT Sans" panose="020B0503020203020204" pitchFamily="34" charset="0"/>
              </a:rPr>
              <a:t> — Редактирование</a:t>
            </a:r>
            <a:endParaRPr lang="ru-RU" dirty="0">
              <a:latin typeface="PT Sans" panose="020B0503020203020204" pitchFamily="34" charset="0"/>
            </a:endParaRPr>
          </a:p>
          <a:p>
            <a:r>
              <a:rPr lang="ru-RU" dirty="0">
                <a:latin typeface="PT Sans" panose="020B0503020203020204" pitchFamily="34" charset="0"/>
              </a:rPr>
              <a:t>Различные функции по редактированию изображения.</a:t>
            </a:r>
            <a:endParaRPr lang="ru-RU" b="0" i="0" u="none" strike="noStrike" dirty="0">
              <a:effectLst/>
              <a:latin typeface="PT Sans" panose="020B0503020203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DA68D3-AD57-0A41-967A-BC7B1187A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41"/>
          <a:stretch/>
        </p:blipFill>
        <p:spPr>
          <a:xfrm>
            <a:off x="9135712" y="3010251"/>
            <a:ext cx="1778000" cy="35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46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Panes — </a:t>
            </a:r>
            <a:r>
              <a:rPr lang="ru-RU" dirty="0"/>
              <a:t>Подокна</a:t>
            </a:r>
          </a:p>
        </p:txBody>
      </p:sp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FC4F8651-AFF7-D64C-9C3A-4D9C22B4E450}"/>
              </a:ext>
            </a:extLst>
          </p:cNvPr>
          <p:cNvSpPr txBox="1">
            <a:spLocks/>
          </p:cNvSpPr>
          <p:nvPr/>
        </p:nvSpPr>
        <p:spPr>
          <a:xfrm>
            <a:off x="387334" y="2363552"/>
            <a:ext cx="6677609" cy="3860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Подокна в </a:t>
            </a:r>
            <a:r>
              <a:rPr lang="ru-RU" dirty="0" err="1"/>
              <a:t>фотошопе</a:t>
            </a:r>
            <a:r>
              <a:rPr lang="ru-RU" dirty="0"/>
              <a:t> это очень важные окошки содержащие в себе полезные функции при работе с изображениями. В них вы можете выбирать нужные слой, копаться в истории изменения изображения, смотреть информацию о положение того или иного объекта на документе, управлять текстом его стилями и многое другое.</a:t>
            </a:r>
          </a:p>
          <a:p>
            <a:r>
              <a:rPr lang="ru-RU" b="1" dirty="0" err="1"/>
              <a:t>Paletes</a:t>
            </a:r>
            <a:r>
              <a:rPr lang="ru-RU" b="1" dirty="0"/>
              <a:t> — Палитры</a:t>
            </a:r>
            <a:r>
              <a:rPr lang="en-US" b="1" dirty="0"/>
              <a:t>. </a:t>
            </a:r>
            <a:r>
              <a:rPr lang="ru-RU" dirty="0"/>
              <a:t>Обычно располагается на правой стороне </a:t>
            </a:r>
            <a:r>
              <a:rPr lang="ru-RU" dirty="0" err="1"/>
              <a:t>фотошопе</a:t>
            </a:r>
            <a:r>
              <a:rPr lang="ru-RU" dirty="0"/>
              <a:t>. Содержит в себе комплекс подокон.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28B83B-E02A-AD40-96A9-E6490AF53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130"/>
          <a:stretch/>
        </p:blipFill>
        <p:spPr>
          <a:xfrm>
            <a:off x="8562109" y="2255794"/>
            <a:ext cx="2382404" cy="396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24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Панель со слоями (</a:t>
            </a:r>
            <a:r>
              <a:rPr lang="en-US" dirty="0"/>
              <a:t>Layers)</a:t>
            </a:r>
            <a:endParaRPr lang="en-US" altLang="ru-RU" dirty="0"/>
          </a:p>
        </p:txBody>
      </p:sp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FC4F8651-AFF7-D64C-9C3A-4D9C22B4E450}"/>
              </a:ext>
            </a:extLst>
          </p:cNvPr>
          <p:cNvSpPr txBox="1">
            <a:spLocks/>
          </p:cNvSpPr>
          <p:nvPr/>
        </p:nvSpPr>
        <p:spPr>
          <a:xfrm>
            <a:off x="387334" y="2363552"/>
            <a:ext cx="6677609" cy="3860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dirty="0"/>
              <a:t>Это самая используемая панель в </a:t>
            </a:r>
            <a:r>
              <a:rPr lang="ru-RU" dirty="0" err="1"/>
              <a:t>фотошопе</a:t>
            </a:r>
            <a:r>
              <a:rPr lang="ru-RU" dirty="0"/>
              <a:t>. В ней находятся </a:t>
            </a:r>
            <a:r>
              <a:rPr lang="ru-RU" u="sng" dirty="0">
                <a:hlinkClick r:id="rId2"/>
              </a:rPr>
              <a:t>слои</a:t>
            </a:r>
            <a:r>
              <a:rPr lang="ru-RU" dirty="0"/>
              <a:t> с которыми вы будете работать. 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ru-RU" dirty="0"/>
              <a:t>Здесь вы можете редактировать слои — менять их расположение, </a:t>
            </a:r>
            <a:r>
              <a:rPr lang="ru-RU" u="sng" dirty="0">
                <a:hlinkClick r:id="rId3"/>
              </a:rPr>
              <a:t>режимы смешивания</a:t>
            </a:r>
            <a:r>
              <a:rPr lang="ru-RU" dirty="0"/>
              <a:t>, устанавливать прозрачность и куча других нужных функций.</a:t>
            </a:r>
            <a:endParaRPr lang="en-US" sz="15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8288B17-8C14-5643-B7A7-3D9577DD7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2891" y="2080147"/>
            <a:ext cx="2006600" cy="442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42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ru-RU" sz="3200">
                <a:solidFill>
                  <a:srgbClr val="FFFFFF"/>
                </a:solidFill>
              </a:rPr>
              <a:t>Панель инструментов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038845C7-B0B7-4E4B-9EEC-F76CC4184D0B}"/>
              </a:ext>
            </a:extLst>
          </p:cNvPr>
          <p:cNvSpPr txBox="1">
            <a:spLocks/>
          </p:cNvSpPr>
          <p:nvPr/>
        </p:nvSpPr>
        <p:spPr>
          <a:xfrm>
            <a:off x="451514" y="2046514"/>
            <a:ext cx="3575737" cy="399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1600">
                <a:solidFill>
                  <a:srgbClr val="FFFFFF"/>
                </a:solidFill>
              </a:rPr>
              <a:t>Инструменты в программе Фотошоп позволяют выполнять любую работу над изображениями. </a:t>
            </a:r>
          </a:p>
          <a:p>
            <a:pPr fontAlgn="base"/>
            <a:r>
              <a:rPr lang="en-US" sz="1600">
                <a:solidFill>
                  <a:srgbClr val="FFFFFF"/>
                </a:solidFill>
              </a:rPr>
              <a:t>Инструментов в редакторе представлено огромное количество и для новичка назначение многих из них является загадкой.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19DAC8-127E-F04D-B45E-1AF22DD45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90" y="592283"/>
            <a:ext cx="6668755" cy="571500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26648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ru-RU"/>
              <a:t>Панель инструментов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038845C7-B0B7-4E4B-9EEC-F76CC4184D0B}"/>
              </a:ext>
            </a:extLst>
          </p:cNvPr>
          <p:cNvSpPr txBox="1">
            <a:spLocks/>
          </p:cNvSpPr>
          <p:nvPr/>
        </p:nvSpPr>
        <p:spPr>
          <a:xfrm>
            <a:off x="387334" y="2319688"/>
            <a:ext cx="7399504" cy="3860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500" dirty="0" err="1"/>
              <a:t>Каждая</a:t>
            </a:r>
            <a:r>
              <a:rPr lang="en-US" sz="1500" dirty="0"/>
              <a:t> </a:t>
            </a:r>
            <a:r>
              <a:rPr lang="en-US" sz="1500" dirty="0" err="1"/>
              <a:t>иконка</a:t>
            </a:r>
            <a:r>
              <a:rPr lang="en-US" sz="1500" dirty="0"/>
              <a:t> </a:t>
            </a:r>
            <a:r>
              <a:rPr lang="en-US" sz="1500" dirty="0" err="1"/>
              <a:t>в</a:t>
            </a:r>
            <a:r>
              <a:rPr lang="en-US" sz="1500" dirty="0"/>
              <a:t> </a:t>
            </a:r>
            <a:r>
              <a:rPr lang="en-US" sz="1500" dirty="0" err="1"/>
              <a:t>панели</a:t>
            </a:r>
            <a:r>
              <a:rPr lang="en-US" sz="1500" dirty="0"/>
              <a:t> </a:t>
            </a:r>
            <a:r>
              <a:rPr lang="en-US" sz="1500" dirty="0" err="1"/>
              <a:t>инструментов</a:t>
            </a:r>
            <a:r>
              <a:rPr lang="en-US" sz="1500" dirty="0"/>
              <a:t> </a:t>
            </a:r>
            <a:r>
              <a:rPr lang="en-US" sz="1500" dirty="0" err="1"/>
              <a:t>представляет</a:t>
            </a:r>
            <a:r>
              <a:rPr lang="en-US" sz="1500" dirty="0"/>
              <a:t> </a:t>
            </a:r>
            <a:r>
              <a:rPr lang="en-US" sz="1500" dirty="0" err="1"/>
              <a:t>собой</a:t>
            </a:r>
            <a:r>
              <a:rPr lang="en-US" sz="1500" dirty="0"/>
              <a:t> </a:t>
            </a:r>
            <a:r>
              <a:rPr lang="en-US" sz="1500" dirty="0" err="1"/>
              <a:t>какой-либо</a:t>
            </a:r>
            <a:r>
              <a:rPr lang="en-US" sz="1500" dirty="0"/>
              <a:t> </a:t>
            </a:r>
            <a:r>
              <a:rPr lang="en-US" sz="1500" dirty="0" err="1"/>
              <a:t>инструмент</a:t>
            </a:r>
            <a:r>
              <a:rPr lang="en-US" sz="1500" dirty="0"/>
              <a:t>, </a:t>
            </a:r>
            <a:r>
              <a:rPr lang="en-US" sz="1500" dirty="0" err="1"/>
              <a:t>который</a:t>
            </a:r>
            <a:r>
              <a:rPr lang="en-US" sz="1500" dirty="0"/>
              <a:t> </a:t>
            </a:r>
            <a:r>
              <a:rPr lang="en-US" sz="1500" dirty="0" err="1"/>
              <a:t>мы</a:t>
            </a:r>
            <a:r>
              <a:rPr lang="en-US" sz="1500" dirty="0"/>
              <a:t> </a:t>
            </a:r>
            <a:r>
              <a:rPr lang="en-US" sz="1500" dirty="0" err="1"/>
              <a:t>можем</a:t>
            </a:r>
            <a:r>
              <a:rPr lang="en-US" sz="1500" dirty="0"/>
              <a:t> </a:t>
            </a:r>
            <a:r>
              <a:rPr lang="en-US" sz="1500" dirty="0" err="1"/>
              <a:t>выбрать</a:t>
            </a:r>
            <a:r>
              <a:rPr lang="en-US" sz="1500" dirty="0"/>
              <a:t> </a:t>
            </a:r>
            <a:r>
              <a:rPr lang="en-US" sz="1500" dirty="0" err="1"/>
              <a:t>для</a:t>
            </a:r>
            <a:r>
              <a:rPr lang="en-US" sz="1500" dirty="0"/>
              <a:t> </a:t>
            </a:r>
            <a:r>
              <a:rPr lang="en-US" sz="1500" dirty="0" err="1"/>
              <a:t>работы</a:t>
            </a:r>
            <a:r>
              <a:rPr lang="en-US" sz="1500" dirty="0"/>
              <a:t>, </a:t>
            </a:r>
            <a:r>
              <a:rPr lang="en-US" sz="1500" dirty="0" err="1"/>
              <a:t>например</a:t>
            </a:r>
            <a:r>
              <a:rPr lang="en-US" sz="1500" dirty="0"/>
              <a:t>, </a:t>
            </a:r>
            <a:r>
              <a:rPr lang="en-US" sz="1500" dirty="0">
                <a:hlinkClick r:id="rId2" tooltip="Обычное Лассо - инструмент выделения Photoshop"/>
              </a:rPr>
              <a:t>"Лассо" (Lasso Tool)</a:t>
            </a:r>
            <a:r>
              <a:rPr lang="en-US" sz="1500" dirty="0"/>
              <a:t>, </a:t>
            </a:r>
            <a:r>
              <a:rPr lang="en-US" sz="1500" dirty="0">
                <a:hlinkClick r:id="rId3" tooltip="Всё об инструменте Кисть (Brush Tool)"/>
              </a:rPr>
              <a:t>"Кисть" (Brush Tool)</a:t>
            </a:r>
            <a:r>
              <a:rPr lang="en-US" sz="1500" dirty="0"/>
              <a:t>, </a:t>
            </a:r>
            <a:r>
              <a:rPr lang="en-US" sz="1500" dirty="0">
                <a:hlinkClick r:id="rId4" tooltip="Инструмент выделения &quot;Прямоугольная область&quot; (Rectangular Marquee Tool)"/>
              </a:rPr>
              <a:t>"Прямоугольная область" (Rectangular Marquee Tool)</a:t>
            </a:r>
            <a:r>
              <a:rPr lang="en-US" sz="1500" dirty="0"/>
              <a:t>, </a:t>
            </a:r>
            <a:r>
              <a:rPr lang="en-US" sz="1500" dirty="0" err="1"/>
              <a:t>и</a:t>
            </a:r>
            <a:r>
              <a:rPr lang="en-US" sz="1500" dirty="0"/>
              <a:t> </a:t>
            </a:r>
            <a:r>
              <a:rPr lang="en-US" sz="1500" dirty="0" err="1"/>
              <a:t>так</a:t>
            </a:r>
            <a:r>
              <a:rPr lang="en-US" sz="1500" dirty="0"/>
              <a:t> </a:t>
            </a:r>
            <a:r>
              <a:rPr lang="en-US" sz="1500" dirty="0" err="1"/>
              <a:t>далее</a:t>
            </a:r>
            <a:r>
              <a:rPr lang="en-US" sz="15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500" dirty="0" err="1"/>
              <a:t>Большинство</a:t>
            </a:r>
            <a:r>
              <a:rPr lang="en-US" sz="1500" dirty="0"/>
              <a:t> </a:t>
            </a:r>
            <a:r>
              <a:rPr lang="en-US" sz="1500" dirty="0" err="1"/>
              <a:t>инструментов</a:t>
            </a:r>
            <a:r>
              <a:rPr lang="en-US" sz="1500" dirty="0"/>
              <a:t>, </a:t>
            </a:r>
            <a:r>
              <a:rPr lang="en-US" sz="1500" dirty="0" err="1"/>
              <a:t>которые</a:t>
            </a:r>
            <a:r>
              <a:rPr lang="en-US" sz="1500" dirty="0"/>
              <a:t> </a:t>
            </a:r>
            <a:r>
              <a:rPr lang="en-US" sz="1500" dirty="0" err="1"/>
              <a:t>мы</a:t>
            </a:r>
            <a:r>
              <a:rPr lang="en-US" sz="1500" dirty="0"/>
              <a:t> </a:t>
            </a:r>
            <a:r>
              <a:rPr lang="en-US" sz="1500" dirty="0" err="1"/>
              <a:t>изначально</a:t>
            </a:r>
            <a:r>
              <a:rPr lang="en-US" sz="1500" dirty="0"/>
              <a:t> </a:t>
            </a:r>
            <a:r>
              <a:rPr lang="en-US" sz="1500" dirty="0" err="1"/>
              <a:t>видим</a:t>
            </a:r>
            <a:r>
              <a:rPr lang="en-US" sz="1500" dirty="0"/>
              <a:t> </a:t>
            </a:r>
            <a:r>
              <a:rPr lang="en-US" sz="1500" dirty="0" err="1"/>
              <a:t>в</a:t>
            </a:r>
            <a:r>
              <a:rPr lang="en-US" sz="1500" dirty="0"/>
              <a:t> </a:t>
            </a:r>
            <a:r>
              <a:rPr lang="en-US" sz="1500" dirty="0" err="1"/>
              <a:t>панели</a:t>
            </a:r>
            <a:r>
              <a:rPr lang="en-US" sz="1500" dirty="0"/>
              <a:t> </a:t>
            </a:r>
            <a:r>
              <a:rPr lang="en-US" sz="1500" dirty="0" err="1"/>
              <a:t>инструментов</a:t>
            </a:r>
            <a:r>
              <a:rPr lang="en-US" sz="1500" dirty="0"/>
              <a:t> </a:t>
            </a:r>
            <a:r>
              <a:rPr lang="en-US" sz="1500" dirty="0" err="1"/>
              <a:t>имеют</a:t>
            </a:r>
            <a:r>
              <a:rPr lang="en-US" sz="1500" dirty="0"/>
              <a:t> </a:t>
            </a:r>
            <a:r>
              <a:rPr lang="en-US" sz="1500" dirty="0" err="1"/>
              <a:t>панели</a:t>
            </a:r>
            <a:r>
              <a:rPr lang="en-US" sz="1500" dirty="0"/>
              <a:t>, </a:t>
            </a:r>
            <a:r>
              <a:rPr lang="en-US" sz="1500" dirty="0" err="1"/>
              <a:t>на</a:t>
            </a:r>
            <a:r>
              <a:rPr lang="en-US" sz="1500" dirty="0"/>
              <a:t> </a:t>
            </a:r>
            <a:r>
              <a:rPr lang="en-US" sz="1500" dirty="0" err="1"/>
              <a:t>которых</a:t>
            </a:r>
            <a:r>
              <a:rPr lang="en-US" sz="1500" dirty="0"/>
              <a:t> </a:t>
            </a:r>
            <a:r>
              <a:rPr lang="en-US" sz="1500" dirty="0" err="1"/>
              <a:t>скрыты</a:t>
            </a:r>
            <a:r>
              <a:rPr lang="en-US" sz="1500" dirty="0"/>
              <a:t> </a:t>
            </a:r>
            <a:r>
              <a:rPr lang="en-US" sz="1500" dirty="0" err="1"/>
              <a:t>дополнительные</a:t>
            </a:r>
            <a:r>
              <a:rPr lang="en-US" sz="1500" dirty="0"/>
              <a:t> </a:t>
            </a:r>
            <a:r>
              <a:rPr lang="en-US" sz="1500" dirty="0" err="1"/>
              <a:t>инструменты</a:t>
            </a:r>
            <a:r>
              <a:rPr lang="en-US" sz="1500" dirty="0"/>
              <a:t>. </a:t>
            </a:r>
            <a:r>
              <a:rPr lang="en-US" sz="1500" dirty="0" err="1"/>
              <a:t>В</a:t>
            </a:r>
            <a:r>
              <a:rPr lang="en-US" sz="1500" dirty="0"/>
              <a:t> </a:t>
            </a:r>
            <a:r>
              <a:rPr lang="en-US" sz="1500" dirty="0" err="1"/>
              <a:t>данной</a:t>
            </a:r>
            <a:r>
              <a:rPr lang="en-US" sz="1500" dirty="0"/>
              <a:t> </a:t>
            </a:r>
            <a:r>
              <a:rPr lang="en-US" sz="1500" dirty="0" err="1"/>
              <a:t>версии</a:t>
            </a:r>
            <a:r>
              <a:rPr lang="en-US" sz="1500" dirty="0"/>
              <a:t> </a:t>
            </a:r>
            <a:r>
              <a:rPr lang="en-US" sz="1500" dirty="0" err="1"/>
              <a:t>программы</a:t>
            </a:r>
            <a:r>
              <a:rPr lang="en-US" sz="1500" dirty="0"/>
              <a:t>, </a:t>
            </a:r>
            <a:r>
              <a:rPr lang="en-US" sz="1500" dirty="0" err="1"/>
              <a:t>единственным</a:t>
            </a:r>
            <a:r>
              <a:rPr lang="en-US" sz="1500" dirty="0"/>
              <a:t> </a:t>
            </a:r>
            <a:r>
              <a:rPr lang="en-US" sz="1500" dirty="0" err="1"/>
              <a:t>инструментом</a:t>
            </a:r>
            <a:r>
              <a:rPr lang="en-US" sz="1500" dirty="0"/>
              <a:t>, </a:t>
            </a:r>
            <a:r>
              <a:rPr lang="en-US" sz="1500" dirty="0" err="1"/>
              <a:t>не</a:t>
            </a:r>
            <a:r>
              <a:rPr lang="en-US" sz="1500" dirty="0"/>
              <a:t> </a:t>
            </a:r>
            <a:r>
              <a:rPr lang="en-US" sz="1500" dirty="0" err="1"/>
              <a:t>имеющих</a:t>
            </a:r>
            <a:r>
              <a:rPr lang="en-US" sz="1500" dirty="0"/>
              <a:t> </a:t>
            </a:r>
            <a:r>
              <a:rPr lang="en-US" sz="1500" dirty="0" err="1"/>
              <a:t>под</a:t>
            </a:r>
            <a:r>
              <a:rPr lang="en-US" sz="1500" dirty="0"/>
              <a:t> </a:t>
            </a:r>
            <a:r>
              <a:rPr lang="en-US" sz="1500" dirty="0" err="1"/>
              <a:t>собой</a:t>
            </a:r>
            <a:r>
              <a:rPr lang="en-US" sz="1500" dirty="0"/>
              <a:t> </a:t>
            </a:r>
            <a:r>
              <a:rPr lang="en-US" sz="1500" dirty="0" err="1"/>
              <a:t>дополнительных</a:t>
            </a:r>
            <a:r>
              <a:rPr lang="en-US" sz="1500" dirty="0"/>
              <a:t> </a:t>
            </a:r>
            <a:r>
              <a:rPr lang="en-US" sz="1500" dirty="0" err="1"/>
              <a:t>инструментов</a:t>
            </a:r>
            <a:r>
              <a:rPr lang="en-US" sz="1500" dirty="0"/>
              <a:t>, </a:t>
            </a:r>
            <a:r>
              <a:rPr lang="en-US" sz="1500" dirty="0" err="1"/>
              <a:t>является</a:t>
            </a:r>
            <a:r>
              <a:rPr lang="en-US" sz="1500" dirty="0"/>
              <a:t> "</a:t>
            </a:r>
            <a:r>
              <a:rPr lang="en-US" sz="1500" dirty="0" err="1"/>
              <a:t>Масштаб</a:t>
            </a:r>
            <a:r>
              <a:rPr lang="en-US" sz="1500" dirty="0"/>
              <a:t>" (Zoom Tool), </a:t>
            </a:r>
            <a:r>
              <a:rPr lang="en-US" sz="1500" dirty="0" err="1"/>
              <a:t>расположенный</a:t>
            </a:r>
            <a:r>
              <a:rPr lang="en-US" sz="1500" dirty="0"/>
              <a:t> </a:t>
            </a:r>
            <a:r>
              <a:rPr lang="en-US" sz="1500" dirty="0" err="1"/>
              <a:t>в</a:t>
            </a:r>
            <a:r>
              <a:rPr lang="en-US" sz="1500" dirty="0"/>
              <a:t> </a:t>
            </a:r>
            <a:r>
              <a:rPr lang="en-US" sz="1500" dirty="0" err="1"/>
              <a:t>самом</a:t>
            </a:r>
            <a:r>
              <a:rPr lang="en-US" sz="1500" dirty="0"/>
              <a:t> </a:t>
            </a:r>
            <a:r>
              <a:rPr lang="en-US" sz="1500" dirty="0" err="1"/>
              <a:t>низу</a:t>
            </a:r>
            <a:r>
              <a:rPr lang="en-US" sz="1500" dirty="0"/>
              <a:t>. </a:t>
            </a:r>
            <a:r>
              <a:rPr lang="en-US" sz="1500" dirty="0" err="1"/>
              <a:t>Для</a:t>
            </a:r>
            <a:r>
              <a:rPr lang="en-US" sz="1500" dirty="0"/>
              <a:t> </a:t>
            </a:r>
            <a:r>
              <a:rPr lang="en-US" sz="1500" dirty="0" err="1"/>
              <a:t>просмотра</a:t>
            </a:r>
            <a:r>
              <a:rPr lang="en-US" sz="1500" dirty="0"/>
              <a:t> </a:t>
            </a:r>
            <a:r>
              <a:rPr lang="en-US" sz="1500" dirty="0" err="1"/>
              <a:t>дополнительных</a:t>
            </a:r>
            <a:r>
              <a:rPr lang="en-US" sz="1500" dirty="0"/>
              <a:t> </a:t>
            </a:r>
            <a:r>
              <a:rPr lang="en-US" sz="1500" dirty="0" err="1"/>
              <a:t>инструментов</a:t>
            </a:r>
            <a:r>
              <a:rPr lang="en-US" sz="1500" dirty="0"/>
              <a:t>, </a:t>
            </a:r>
            <a:r>
              <a:rPr lang="en-US" sz="1500" dirty="0" err="1"/>
              <a:t>нажмите</a:t>
            </a:r>
            <a:r>
              <a:rPr lang="en-US" sz="1500" dirty="0"/>
              <a:t> </a:t>
            </a:r>
            <a:r>
              <a:rPr lang="en-US" sz="1500" dirty="0" err="1"/>
              <a:t>правой</a:t>
            </a:r>
            <a:r>
              <a:rPr lang="en-US" sz="1500" dirty="0"/>
              <a:t> </a:t>
            </a:r>
            <a:r>
              <a:rPr lang="en-US" sz="1500" dirty="0" err="1"/>
              <a:t>клавишей</a:t>
            </a:r>
            <a:r>
              <a:rPr lang="en-US" sz="1500" dirty="0"/>
              <a:t> </a:t>
            </a:r>
            <a:r>
              <a:rPr lang="en-US" sz="1500" dirty="0" err="1"/>
              <a:t>мыши</a:t>
            </a:r>
            <a:r>
              <a:rPr lang="en-US" sz="1500" dirty="0"/>
              <a:t> </a:t>
            </a:r>
            <a:r>
              <a:rPr lang="en-US" sz="1500" dirty="0" err="1"/>
              <a:t>на</a:t>
            </a:r>
            <a:r>
              <a:rPr lang="en-US" sz="1500" dirty="0"/>
              <a:t> </a:t>
            </a:r>
            <a:r>
              <a:rPr lang="en-US" sz="1500" dirty="0" err="1"/>
              <a:t>любую</a:t>
            </a:r>
            <a:r>
              <a:rPr lang="en-US" sz="1500" dirty="0"/>
              <a:t> </a:t>
            </a:r>
            <a:r>
              <a:rPr lang="en-US" sz="1500" dirty="0" err="1"/>
              <a:t>из</a:t>
            </a:r>
            <a:r>
              <a:rPr lang="en-US" sz="1500" dirty="0"/>
              <a:t> </a:t>
            </a:r>
            <a:r>
              <a:rPr lang="en-US" sz="1500" dirty="0" err="1"/>
              <a:t>иконок</a:t>
            </a:r>
            <a:r>
              <a:rPr lang="en-US" sz="1500" dirty="0"/>
              <a:t> </a:t>
            </a:r>
            <a:r>
              <a:rPr lang="en-US" sz="1500" dirty="0" err="1"/>
              <a:t>инструментов</a:t>
            </a:r>
            <a:r>
              <a:rPr lang="ru-RU" sz="15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500" dirty="0" err="1"/>
              <a:t>Инструменты</a:t>
            </a:r>
            <a:r>
              <a:rPr lang="en-US" sz="1500" dirty="0"/>
              <a:t> </a:t>
            </a:r>
            <a:r>
              <a:rPr lang="en-US" sz="1500" dirty="0" err="1"/>
              <a:t>обычно</a:t>
            </a:r>
            <a:r>
              <a:rPr lang="en-US" sz="1500" dirty="0"/>
              <a:t> </a:t>
            </a:r>
            <a:r>
              <a:rPr lang="en-US" sz="1500" dirty="0" err="1"/>
              <a:t>группируются</a:t>
            </a:r>
            <a:r>
              <a:rPr lang="en-US" sz="1500" dirty="0"/>
              <a:t> </a:t>
            </a:r>
            <a:r>
              <a:rPr lang="en-US" sz="1500" dirty="0" err="1"/>
              <a:t>между</a:t>
            </a:r>
            <a:r>
              <a:rPr lang="en-US" sz="1500" dirty="0"/>
              <a:t> </a:t>
            </a:r>
            <a:r>
              <a:rPr lang="en-US" sz="1500" dirty="0" err="1"/>
              <a:t>собой</a:t>
            </a:r>
            <a:r>
              <a:rPr lang="en-US" sz="1500" dirty="0"/>
              <a:t> </a:t>
            </a:r>
            <a:r>
              <a:rPr lang="en-US" sz="1500" dirty="0" err="1"/>
              <a:t>по</a:t>
            </a:r>
            <a:r>
              <a:rPr lang="en-US" sz="1500" dirty="0"/>
              <a:t> </a:t>
            </a:r>
            <a:r>
              <a:rPr lang="en-US" sz="1500" dirty="0" err="1"/>
              <a:t>аналогии</a:t>
            </a:r>
            <a:r>
              <a:rPr lang="en-US" sz="1500" dirty="0"/>
              <a:t> </a:t>
            </a:r>
            <a:r>
              <a:rPr lang="en-US" sz="1500" dirty="0" err="1"/>
              <a:t>выполняемых</a:t>
            </a:r>
            <a:r>
              <a:rPr lang="en-US" sz="1500" dirty="0"/>
              <a:t> </a:t>
            </a:r>
            <a:r>
              <a:rPr lang="en-US" sz="1500" dirty="0" err="1"/>
              <a:t>задач</a:t>
            </a:r>
            <a:r>
              <a:rPr lang="en-US" sz="1500" dirty="0"/>
              <a:t>. </a:t>
            </a:r>
            <a:r>
              <a:rPr lang="en-US" sz="1500" dirty="0" err="1"/>
              <a:t>Например</a:t>
            </a:r>
            <a:r>
              <a:rPr lang="en-US" sz="1500" dirty="0"/>
              <a:t>, </a:t>
            </a:r>
            <a:r>
              <a:rPr lang="en-US" sz="1500" dirty="0" err="1"/>
              <a:t>если</a:t>
            </a:r>
            <a:r>
              <a:rPr lang="en-US" sz="1500" dirty="0"/>
              <a:t> </a:t>
            </a:r>
            <a:r>
              <a:rPr lang="en-US" sz="1500" dirty="0" err="1"/>
              <a:t>я</a:t>
            </a:r>
            <a:r>
              <a:rPr lang="en-US" sz="1500" dirty="0"/>
              <a:t> </a:t>
            </a:r>
            <a:r>
              <a:rPr lang="en-US" sz="1500" dirty="0" err="1"/>
              <a:t>нажму</a:t>
            </a:r>
            <a:r>
              <a:rPr lang="en-US" sz="1500" dirty="0"/>
              <a:t> </a:t>
            </a:r>
            <a:r>
              <a:rPr lang="en-US" sz="1500" dirty="0" err="1"/>
              <a:t>правой</a:t>
            </a:r>
            <a:r>
              <a:rPr lang="en-US" sz="1500" dirty="0"/>
              <a:t> </a:t>
            </a:r>
            <a:r>
              <a:rPr lang="en-US" sz="1500" dirty="0" err="1"/>
              <a:t>клавишей</a:t>
            </a:r>
            <a:r>
              <a:rPr lang="en-US" sz="1500" dirty="0"/>
              <a:t> </a:t>
            </a:r>
            <a:r>
              <a:rPr lang="en-US" sz="1500" dirty="0" err="1"/>
              <a:t>мыши</a:t>
            </a:r>
            <a:r>
              <a:rPr lang="en-US" sz="1500" dirty="0"/>
              <a:t>  </a:t>
            </a:r>
            <a:r>
              <a:rPr lang="en-US" sz="1500" dirty="0" err="1"/>
              <a:t>на</a:t>
            </a:r>
            <a:r>
              <a:rPr lang="en-US" sz="1500" dirty="0"/>
              <a:t> </a:t>
            </a:r>
            <a:r>
              <a:rPr lang="en-US" sz="1500" dirty="0">
                <a:hlinkClick r:id="rId4" tooltip="Инструмент выделения &quot;Прямоугольная область&quot; (Rectangular Marquee Tool)"/>
              </a:rPr>
              <a:t>"Прямоугольная область" (Rectangular Marquee Tool)</a:t>
            </a:r>
            <a:r>
              <a:rPr lang="en-US" sz="1500" dirty="0"/>
              <a:t>, </a:t>
            </a:r>
            <a:r>
              <a:rPr lang="en-US" sz="1500" dirty="0" err="1"/>
              <a:t>откроется</a:t>
            </a:r>
            <a:r>
              <a:rPr lang="en-US" sz="1500" dirty="0"/>
              <a:t> </a:t>
            </a:r>
            <a:r>
              <a:rPr lang="en-US" sz="1500" dirty="0" err="1"/>
              <a:t>выпадающий</a:t>
            </a:r>
            <a:r>
              <a:rPr lang="en-US" sz="1500" dirty="0"/>
              <a:t> </a:t>
            </a:r>
            <a:r>
              <a:rPr lang="en-US" sz="1500" dirty="0" err="1"/>
              <a:t>список</a:t>
            </a:r>
            <a:r>
              <a:rPr lang="en-US" sz="1500" dirty="0"/>
              <a:t> </a:t>
            </a:r>
            <a:r>
              <a:rPr lang="en-US" sz="1500" dirty="0" err="1"/>
              <a:t>с</a:t>
            </a:r>
            <a:r>
              <a:rPr lang="en-US" sz="1500" dirty="0"/>
              <a:t> </a:t>
            </a:r>
            <a:r>
              <a:rPr lang="en-US" sz="1500" dirty="0" err="1"/>
              <a:t>другими</a:t>
            </a:r>
            <a:r>
              <a:rPr lang="en-US" sz="1500" dirty="0"/>
              <a:t> </a:t>
            </a:r>
            <a:r>
              <a:rPr lang="en-US" sz="1500" dirty="0">
                <a:hlinkClick r:id="rId5" tooltip="Инструменты выделения Photoshop"/>
              </a:rPr>
              <a:t>инструментами выделения</a:t>
            </a:r>
            <a:r>
              <a:rPr lang="en-US" sz="1500" dirty="0"/>
              <a:t>:</a:t>
            </a:r>
          </a:p>
        </p:txBody>
      </p:sp>
      <p:pic>
        <p:nvPicPr>
          <p:cNvPr id="3" name="Рисунок 2" descr="Изображение выглядит как снимок экрана, монитор&#10;&#10;&#10;&#10;Описание создано автоматически">
            <a:extLst>
              <a:ext uri="{FF2B5EF4-FFF2-40B4-BE49-F238E27FC236}">
                <a16:creationId xmlns:a16="http://schemas.microsoft.com/office/drawing/2014/main" id="{293C0EEF-29F1-9846-8B15-B6F6A85C2F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37" y="3129784"/>
            <a:ext cx="3452829" cy="186824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912205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altLang="ru-RU" dirty="0"/>
              <a:t>«Пипетка» (</a:t>
            </a:r>
            <a:r>
              <a:rPr lang="en-US" altLang="ru-RU" dirty="0"/>
              <a:t>Eyedropper Tool)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038845C7-B0B7-4E4B-9EEC-F76CC4184D0B}"/>
              </a:ext>
            </a:extLst>
          </p:cNvPr>
          <p:cNvSpPr txBox="1">
            <a:spLocks/>
          </p:cNvSpPr>
          <p:nvPr/>
        </p:nvSpPr>
        <p:spPr>
          <a:xfrm>
            <a:off x="352165" y="1660265"/>
            <a:ext cx="6034248" cy="3860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dirty="0"/>
              <a:t>Пипетка понадобится нам для определения цвета предмета, его оттенка. Например, Вам нравится цвет неба на фотографии. </a:t>
            </a:r>
          </a:p>
          <a:p>
            <a:pPr>
              <a:lnSpc>
                <a:spcPct val="90000"/>
              </a:lnSpc>
            </a:pPr>
            <a:r>
              <a:rPr lang="ru-RU" b="1" dirty="0"/>
              <a:t>Щёлкнув на него пипеткой, мы увидим этот цвет.</a:t>
            </a:r>
            <a:r>
              <a:rPr lang="ru-RU" dirty="0"/>
              <a:t> Так можно поступать с любыми вещами на открытом месте фотографии или изображения.</a:t>
            </a:r>
            <a:endParaRPr lang="en-US" sz="15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8A025A2-05B2-F74A-B32A-25FDF08BE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238"/>
          <a:stretch/>
        </p:blipFill>
        <p:spPr>
          <a:xfrm>
            <a:off x="861574" y="4972360"/>
            <a:ext cx="3370120" cy="129655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43B664-8338-474E-A9F8-056BB39A3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855" y="2745134"/>
            <a:ext cx="3469786" cy="34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79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altLang="ru-RU" dirty="0"/>
              <a:t>«Текст» (</a:t>
            </a:r>
            <a:r>
              <a:rPr lang="en-US" altLang="ru-RU" dirty="0"/>
              <a:t>Type Tool)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038845C7-B0B7-4E4B-9EEC-F76CC4184D0B}"/>
              </a:ext>
            </a:extLst>
          </p:cNvPr>
          <p:cNvSpPr txBox="1">
            <a:spLocks/>
          </p:cNvSpPr>
          <p:nvPr/>
        </p:nvSpPr>
        <p:spPr>
          <a:xfrm>
            <a:off x="387334" y="2319688"/>
            <a:ext cx="6034248" cy="1493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dirty="0"/>
              <a:t>Он нужен для ввода текста в любом месте изображения, с любым шрифтом и языком.</a:t>
            </a:r>
            <a:endParaRPr lang="en-US" sz="15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2860FD-BB32-894B-A830-B8430B024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424" y="2577639"/>
            <a:ext cx="3624172" cy="359585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76532E-A7BB-934B-A497-E11E03D1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1" y="3695068"/>
            <a:ext cx="6593592" cy="121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05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altLang="ru-RU" dirty="0"/>
              <a:t>«Палец» (</a:t>
            </a:r>
            <a:r>
              <a:rPr lang="en-US" altLang="ru-RU" dirty="0"/>
              <a:t>Smudge Tool)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038845C7-B0B7-4E4B-9EEC-F76CC4184D0B}"/>
              </a:ext>
            </a:extLst>
          </p:cNvPr>
          <p:cNvSpPr txBox="1">
            <a:spLocks/>
          </p:cNvSpPr>
          <p:nvPr/>
        </p:nvSpPr>
        <p:spPr>
          <a:xfrm>
            <a:off x="387334" y="2319688"/>
            <a:ext cx="6593592" cy="1493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dirty="0"/>
              <a:t>Простой и понятный инструмент в </a:t>
            </a:r>
            <a:r>
              <a:rPr lang="ru-RU" dirty="0" err="1"/>
              <a:t>фотошоп</a:t>
            </a:r>
            <a:r>
              <a:rPr lang="ru-RU" dirty="0"/>
              <a:t>. С его помощью мы как своим пальцем можем размазать краску на самом изображении или на его краях и придать картинке эффект размытости.</a:t>
            </a:r>
            <a:endParaRPr lang="en-US" sz="15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13C40DA-73A4-2542-BD35-652E53B9B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74" y="4065110"/>
            <a:ext cx="7351894" cy="9704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D2FC34-603F-8047-AC54-03D19CB47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692" y="2319688"/>
            <a:ext cx="3339434" cy="39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56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altLang="ru-RU" dirty="0"/>
              <a:t>«Заливка» (</a:t>
            </a:r>
            <a:r>
              <a:rPr lang="en-US" altLang="ru-RU" dirty="0"/>
              <a:t>Paint Bucket)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038845C7-B0B7-4E4B-9EEC-F76CC4184D0B}"/>
              </a:ext>
            </a:extLst>
          </p:cNvPr>
          <p:cNvSpPr txBox="1">
            <a:spLocks/>
          </p:cNvSpPr>
          <p:nvPr/>
        </p:nvSpPr>
        <p:spPr>
          <a:xfrm>
            <a:off x="387334" y="2319688"/>
            <a:ext cx="5674662" cy="1493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dirty="0"/>
              <a:t>Инструменты этой группы используется для заливки основным цветом или выбранным узором выделенной области, а также нанесения градиента на заданную поверхность.</a:t>
            </a:r>
            <a:endParaRPr lang="en-US" sz="15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40059B-D394-D041-ADB0-0F98D3B2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74" y="4228088"/>
            <a:ext cx="6458242" cy="8266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5908B7-F472-604A-8672-406421B77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954" y="2658917"/>
            <a:ext cx="5674662" cy="359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82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altLang="ru-RU" dirty="0"/>
              <a:t>Инструменты группы «Лассо»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038845C7-B0B7-4E4B-9EEC-F76CC4184D0B}"/>
              </a:ext>
            </a:extLst>
          </p:cNvPr>
          <p:cNvSpPr txBox="1">
            <a:spLocks/>
          </p:cNvSpPr>
          <p:nvPr/>
        </p:nvSpPr>
        <p:spPr>
          <a:xfrm>
            <a:off x="348833" y="2406316"/>
            <a:ext cx="5674662" cy="22811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ru-RU" dirty="0"/>
              <a:t>«Лассо» в отличии от инструментов выделения овальная и прямоугольная области позволяет выделить произвольную область от руки. </a:t>
            </a:r>
          </a:p>
          <a:p>
            <a:pPr>
              <a:lnSpc>
                <a:spcPct val="90000"/>
              </a:lnSpc>
            </a:pPr>
            <a:r>
              <a:rPr lang="ru-RU" dirty="0"/>
              <a:t>При помощи </a:t>
            </a:r>
            <a:r>
              <a:rPr lang="ru-R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волшебной палочки</a:t>
            </a:r>
            <a:r>
              <a:rPr lang="ru-RU" dirty="0"/>
              <a:t> можно значительно ускорить работу по выделению определенной области объекта. То есть этим инструментом анализируется все изображение целиком и происходит выделение одноцветных пикселей.</a:t>
            </a:r>
            <a:endParaRPr lang="en-US" sz="15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BFEFB1-309F-384D-B1CE-BB20FFA25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30" y="6017299"/>
            <a:ext cx="5769224" cy="52865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86ABEE-9449-C94D-AA57-F8EBE8E9C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30" y="5114467"/>
            <a:ext cx="4726992" cy="6050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E46D0D-52C5-3547-8753-FCA1A53C7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574" y="2050878"/>
            <a:ext cx="2844920" cy="13781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06B4F2-E7C1-D044-9F74-EDB8769A3F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6382" y="3630738"/>
            <a:ext cx="3071305" cy="311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63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082242" y="551888"/>
            <a:ext cx="8229600" cy="863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alt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Основные параметры звука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04713" y="2290054"/>
            <a:ext cx="8229600" cy="4924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ru-RU" altLang="ru-RU" sz="3200" dirty="0"/>
              <a:t>Частота</a:t>
            </a:r>
            <a:endParaRPr lang="ru-RU" altLang="ru-RU" dirty="0">
              <a:solidFill>
                <a:schemeClr val="bg1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12" y="3031516"/>
            <a:ext cx="5765163" cy="1849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446" y="4301836"/>
            <a:ext cx="526066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1A90AD-0EEC-AF44-B44C-E7D39275667E}"/>
              </a:ext>
            </a:extLst>
          </p:cNvPr>
          <p:cNvSpPr txBox="1"/>
          <p:nvPr/>
        </p:nvSpPr>
        <p:spPr>
          <a:xfrm>
            <a:off x="6855132" y="3561788"/>
            <a:ext cx="3909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400"/>
              </a:spcBef>
            </a:pPr>
            <a:r>
              <a:rPr lang="ru-RU" altLang="ru-RU" sz="3200" dirty="0"/>
              <a:t>Громкость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946817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altLang="ru-RU" dirty="0"/>
              <a:t>Рамка</a:t>
            </a:r>
            <a:endParaRPr lang="en-US" altLang="ru-RU" dirty="0"/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038845C7-B0B7-4E4B-9EEC-F76CC4184D0B}"/>
              </a:ext>
            </a:extLst>
          </p:cNvPr>
          <p:cNvSpPr txBox="1">
            <a:spLocks/>
          </p:cNvSpPr>
          <p:nvPr/>
        </p:nvSpPr>
        <p:spPr>
          <a:xfrm>
            <a:off x="329583" y="2508581"/>
            <a:ext cx="5674662" cy="1493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/>
              <a:t>Посредством этого инструмента мы делаем </a:t>
            </a:r>
            <a:r>
              <a:rPr lang="ru-RU" dirty="0">
                <a:hlinkClick r:id="rId2"/>
              </a:rPr>
              <a:t>кадрирование фотографий</a:t>
            </a:r>
            <a:r>
              <a:rPr lang="ru-RU" dirty="0"/>
              <a:t> и картинок.</a:t>
            </a:r>
          </a:p>
          <a:p>
            <a:pPr fontAlgn="base"/>
            <a:r>
              <a:rPr lang="ru-RU" dirty="0"/>
              <a:t>Попросту говоря, обрезаем картинку по краям или из большого изображения вырезаем фрагмент заданного размера.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BD2D43E-DE6D-7B41-BBC3-F4A3A2119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39" y="4556061"/>
            <a:ext cx="5531314" cy="95138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70723F-F075-C443-9579-70AC6B362B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917"/>
          <a:stretch/>
        </p:blipFill>
        <p:spPr>
          <a:xfrm>
            <a:off x="6096000" y="2240393"/>
            <a:ext cx="5868849" cy="433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13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altLang="ru-RU" dirty="0"/>
              <a:t>Кисть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038845C7-B0B7-4E4B-9EEC-F76CC4184D0B}"/>
              </a:ext>
            </a:extLst>
          </p:cNvPr>
          <p:cNvSpPr txBox="1">
            <a:spLocks/>
          </p:cNvSpPr>
          <p:nvPr/>
        </p:nvSpPr>
        <p:spPr>
          <a:xfrm>
            <a:off x="329583" y="2508581"/>
            <a:ext cx="4730790" cy="1493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Инструмент группы «кисть»</a:t>
            </a:r>
            <a:r>
              <a:rPr lang="ru-RU" dirty="0"/>
              <a:t> является самым функциональным инструментом </a:t>
            </a:r>
            <a:r>
              <a:rPr lang="ru-RU" dirty="0" err="1"/>
              <a:t>фотошоп</a:t>
            </a:r>
            <a:r>
              <a:rPr lang="ru-RU" dirty="0"/>
              <a:t> и обладает большим количеством возможностей и настроек.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970C35-A2D4-A543-ACF3-6D380FF50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58" y="4496378"/>
            <a:ext cx="5233081" cy="8965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C25390-C7A9-D241-ABB0-341E23D2D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373" y="2585999"/>
            <a:ext cx="7040485" cy="39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77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altLang="ru-RU" dirty="0"/>
              <a:t>Инструмент Штамп (</a:t>
            </a:r>
            <a:r>
              <a:rPr lang="en-US" altLang="ru-RU" dirty="0"/>
              <a:t>Clone Stamp)</a:t>
            </a:r>
            <a:endParaRPr lang="ru-RU" altLang="ru-RU" dirty="0"/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038845C7-B0B7-4E4B-9EEC-F76CC4184D0B}"/>
              </a:ext>
            </a:extLst>
          </p:cNvPr>
          <p:cNvSpPr txBox="1">
            <a:spLocks/>
          </p:cNvSpPr>
          <p:nvPr/>
        </p:nvSpPr>
        <p:spPr>
          <a:xfrm>
            <a:off x="165953" y="2682112"/>
            <a:ext cx="6687234" cy="1493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/>
              <a:t>При помощи </a:t>
            </a:r>
            <a:r>
              <a:rPr lang="ru-RU" dirty="0">
                <a:hlinkClick r:id="rId2"/>
              </a:rPr>
              <a:t>инструмента «штамп»</a:t>
            </a:r>
            <a:r>
              <a:rPr lang="ru-RU" dirty="0"/>
              <a:t>, как и при помощи обычного канцелярского штампа, можно перенести отпечаток изображения из одной части картинки в другую. То есть мы копируем определенную часть изображения или целый объект переносим и вставляем его в другую часть картинки.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FF3F75-F1C8-5B4E-9D4A-0378C1C71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486" y="2682112"/>
            <a:ext cx="4088891" cy="254468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25B5C2-D0FE-044D-85C7-41CD7C800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85" y="4825080"/>
            <a:ext cx="6661096" cy="61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24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altLang="ru-RU" dirty="0"/>
              <a:t>Ластик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038845C7-B0B7-4E4B-9EEC-F76CC4184D0B}"/>
              </a:ext>
            </a:extLst>
          </p:cNvPr>
          <p:cNvSpPr txBox="1">
            <a:spLocks/>
          </p:cNvSpPr>
          <p:nvPr/>
        </p:nvSpPr>
        <p:spPr>
          <a:xfrm>
            <a:off x="165953" y="2682111"/>
            <a:ext cx="6687234" cy="1803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Инструменты группы «ластик»</a:t>
            </a:r>
            <a:r>
              <a:rPr lang="ru-RU" dirty="0"/>
              <a:t> также как и инструменты группы «кисть» являются довольно функциональными и имеют массу своих настроек. Ластик по аналогии с обычным канцелярским используют для стирания ненужных частей изображения.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163015-737C-8F47-9CF7-A72E66A78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383" y="2384124"/>
            <a:ext cx="4330700" cy="3860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04F538-0D19-1742-B48D-613695DDB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91" y="4920576"/>
            <a:ext cx="5263219" cy="67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7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altLang="ru-RU" dirty="0"/>
              <a:t>Инструмент группы «Перо»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038845C7-B0B7-4E4B-9EEC-F76CC4184D0B}"/>
              </a:ext>
            </a:extLst>
          </p:cNvPr>
          <p:cNvSpPr txBox="1">
            <a:spLocks/>
          </p:cNvSpPr>
          <p:nvPr/>
        </p:nvSpPr>
        <p:spPr>
          <a:xfrm>
            <a:off x="165953" y="2384124"/>
            <a:ext cx="5176068" cy="1803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/>
              <a:t>Используют инструмент этой группы для точного выделения объектов или фигур, а также для создания сложных контуров.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FF23788-A14E-8D46-BCC7-65C06FDE3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42" y="4344541"/>
            <a:ext cx="4447889" cy="88603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82C3EB-D12B-FB4F-B576-56F734825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840" y="2788798"/>
            <a:ext cx="2993329" cy="311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90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altLang="ru-RU" dirty="0"/>
              <a:t>Рука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038845C7-B0B7-4E4B-9EEC-F76CC4184D0B}"/>
              </a:ext>
            </a:extLst>
          </p:cNvPr>
          <p:cNvSpPr txBox="1">
            <a:spLocks/>
          </p:cNvSpPr>
          <p:nvPr/>
        </p:nvSpPr>
        <p:spPr>
          <a:xfrm>
            <a:off x="165953" y="2384124"/>
            <a:ext cx="5176068" cy="1803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/>
              <a:t>Вызывается клавишей «Н» и служит для перемещения больших документов в рабочем пространстве программы </a:t>
            </a:r>
            <a:r>
              <a:rPr lang="ru-RU" dirty="0" err="1"/>
              <a:t>фотошоп</a:t>
            </a:r>
            <a:r>
              <a:rPr lang="ru-RU" dirty="0"/>
              <a:t>. К примеру, для прокрутки макетов </a:t>
            </a:r>
            <a:r>
              <a:rPr lang="ru-RU" dirty="0" err="1"/>
              <a:t>лендингов</a:t>
            </a:r>
            <a:r>
              <a:rPr lang="ru-RU" dirty="0"/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707E6E-45D4-A94B-9D5D-EC822C0A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47" y="4473207"/>
            <a:ext cx="5935273" cy="5223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E1267A-E2A2-AF4E-9927-175F2A726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77630"/>
            <a:ext cx="5494896" cy="30050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4F90B197-17CD-7B46-A6A1-72FE1C25A6B6}"/>
                  </a:ext>
                </a:extLst>
              </p14:cNvPr>
              <p14:cNvContentPartPr/>
              <p14:nvPr/>
            </p14:nvContentPartPr>
            <p14:xfrm>
              <a:off x="10010861" y="5217575"/>
              <a:ext cx="658440" cy="51120"/>
            </p14:xfrm>
          </p:contentPart>
        </mc:Choice>
        <mc:Fallback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4F90B197-17CD-7B46-A6A1-72FE1C25A6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57221" y="5109575"/>
                <a:ext cx="76608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9A9D09BE-E818-EF40-A274-46428F75F365}"/>
                  </a:ext>
                </a:extLst>
              </p14:cNvPr>
              <p14:cNvContentPartPr/>
              <p14:nvPr/>
            </p14:nvContentPartPr>
            <p14:xfrm>
              <a:off x="9957891" y="5094692"/>
              <a:ext cx="1229040" cy="270720"/>
            </p14:xfrm>
          </p:contentPart>
        </mc:Choice>
        <mc:Fallback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9A9D09BE-E818-EF40-A274-46428F75F3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94891" y="5031692"/>
                <a:ext cx="1354680" cy="39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5285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altLang="ru-RU" dirty="0"/>
              <a:t>Масштаб</a:t>
            </a:r>
          </a:p>
        </p:txBody>
      </p:sp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038845C7-B0B7-4E4B-9EEC-F76CC4184D0B}"/>
              </a:ext>
            </a:extLst>
          </p:cNvPr>
          <p:cNvSpPr txBox="1">
            <a:spLocks/>
          </p:cNvSpPr>
          <p:nvPr/>
        </p:nvSpPr>
        <p:spPr>
          <a:xfrm>
            <a:off x="113199" y="2093978"/>
            <a:ext cx="5176068" cy="1803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ru-RU" dirty="0"/>
              <a:t>Используется данный инструмент для приближения или отдаления документа или какой-то его части в процессе редактирования.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4F90B197-17CD-7B46-A6A1-72FE1C25A6B6}"/>
                  </a:ext>
                </a:extLst>
              </p14:cNvPr>
              <p14:cNvContentPartPr/>
              <p14:nvPr/>
            </p14:nvContentPartPr>
            <p14:xfrm>
              <a:off x="10010861" y="5217575"/>
              <a:ext cx="658440" cy="51120"/>
            </p14:xfrm>
          </p:contentPart>
        </mc:Choice>
        <mc:Fallback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4F90B197-17CD-7B46-A6A1-72FE1C25A6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57221" y="5109575"/>
                <a:ext cx="76608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9A9D09BE-E818-EF40-A274-46428F75F365}"/>
                  </a:ext>
                </a:extLst>
              </p14:cNvPr>
              <p14:cNvContentPartPr/>
              <p14:nvPr/>
            </p14:nvContentPartPr>
            <p14:xfrm>
              <a:off x="9957891" y="5094692"/>
              <a:ext cx="1229040" cy="270720"/>
            </p14:xfrm>
          </p:contentPart>
        </mc:Choice>
        <mc:Fallback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9A9D09BE-E818-EF40-A274-46428F75F3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94891" y="5031692"/>
                <a:ext cx="1354680" cy="39636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C4C8230-39A1-0242-A261-DFA150233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8899" y="3754314"/>
            <a:ext cx="479239" cy="282750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66048A-0EFF-124C-A103-9402AA7B96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7573" y="2346812"/>
            <a:ext cx="52705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1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04309" y="2867891"/>
            <a:ext cx="6208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Спасибо за внимание!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4D747F-EC89-854C-8103-A1AA39309B3C}"/>
              </a:ext>
            </a:extLst>
          </p:cNvPr>
          <p:cNvSpPr txBox="1"/>
          <p:nvPr/>
        </p:nvSpPr>
        <p:spPr>
          <a:xfrm>
            <a:off x="4582510" y="6304003"/>
            <a:ext cx="302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Матвеенко Д.В. з22928/1</a:t>
            </a:r>
          </a:p>
        </p:txBody>
      </p:sp>
    </p:spTree>
    <p:extLst>
      <p:ext uri="{BB962C8B-B14F-4D97-AF65-F5344CB8AC3E}">
        <p14:creationId xmlns:p14="http://schemas.microsoft.com/office/powerpoint/2010/main" val="2750619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C2290F0-E45D-41DB-B296-10FEC3519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42F5B9E6-0E39-45C4-A238-A7F0FA66F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944" cy="6858000"/>
          </a:xfrm>
          <a:custGeom>
            <a:avLst/>
            <a:gdLst>
              <a:gd name="connsiteX0" fmla="*/ 0 w 7552944"/>
              <a:gd name="connsiteY0" fmla="*/ 0 h 6858000"/>
              <a:gd name="connsiteX1" fmla="*/ 1067477 w 7552944"/>
              <a:gd name="connsiteY1" fmla="*/ 0 h 6858000"/>
              <a:gd name="connsiteX2" fmla="*/ 2201779 w 7552944"/>
              <a:gd name="connsiteY2" fmla="*/ 0 h 6858000"/>
              <a:gd name="connsiteX3" fmla="*/ 7552944 w 7552944"/>
              <a:gd name="connsiteY3" fmla="*/ 0 h 6858000"/>
              <a:gd name="connsiteX4" fmla="*/ 7552944 w 7552944"/>
              <a:gd name="connsiteY4" fmla="*/ 1900238 h 6858000"/>
              <a:gd name="connsiteX5" fmla="*/ 7182528 w 7552944"/>
              <a:gd name="connsiteY5" fmla="*/ 2178050 h 6858000"/>
              <a:gd name="connsiteX6" fmla="*/ 7178294 w 7552944"/>
              <a:gd name="connsiteY6" fmla="*/ 2184400 h 6858000"/>
              <a:gd name="connsiteX7" fmla="*/ 7171944 w 7552944"/>
              <a:gd name="connsiteY7" fmla="*/ 2193925 h 6858000"/>
              <a:gd name="connsiteX8" fmla="*/ 7165594 w 7552944"/>
              <a:gd name="connsiteY8" fmla="*/ 2201863 h 6858000"/>
              <a:gd name="connsiteX9" fmla="*/ 7165594 w 7552944"/>
              <a:gd name="connsiteY9" fmla="*/ 2211388 h 6858000"/>
              <a:gd name="connsiteX10" fmla="*/ 7165594 w 7552944"/>
              <a:gd name="connsiteY10" fmla="*/ 2220913 h 6858000"/>
              <a:gd name="connsiteX11" fmla="*/ 7171944 w 7552944"/>
              <a:gd name="connsiteY11" fmla="*/ 2228850 h 6858000"/>
              <a:gd name="connsiteX12" fmla="*/ 7178294 w 7552944"/>
              <a:gd name="connsiteY12" fmla="*/ 2238375 h 6858000"/>
              <a:gd name="connsiteX13" fmla="*/ 7182528 w 7552944"/>
              <a:gd name="connsiteY13" fmla="*/ 2244725 h 6858000"/>
              <a:gd name="connsiteX14" fmla="*/ 7552944 w 7552944"/>
              <a:gd name="connsiteY14" fmla="*/ 2522538 h 6858000"/>
              <a:gd name="connsiteX15" fmla="*/ 7552944 w 7552944"/>
              <a:gd name="connsiteY15" fmla="*/ 6858000 h 6858000"/>
              <a:gd name="connsiteX16" fmla="*/ 2201779 w 7552944"/>
              <a:gd name="connsiteY16" fmla="*/ 6858000 h 6858000"/>
              <a:gd name="connsiteX17" fmla="*/ 1067477 w 7552944"/>
              <a:gd name="connsiteY17" fmla="*/ 6858000 h 6858000"/>
              <a:gd name="connsiteX18" fmla="*/ 0 w 7552944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552944" h="6858000">
                <a:moveTo>
                  <a:pt x="0" y="0"/>
                </a:moveTo>
                <a:lnTo>
                  <a:pt x="1067477" y="0"/>
                </a:lnTo>
                <a:lnTo>
                  <a:pt x="2201779" y="0"/>
                </a:lnTo>
                <a:lnTo>
                  <a:pt x="7552944" y="0"/>
                </a:lnTo>
                <a:lnTo>
                  <a:pt x="7552944" y="1900238"/>
                </a:lnTo>
                <a:lnTo>
                  <a:pt x="7182528" y="2178050"/>
                </a:lnTo>
                <a:lnTo>
                  <a:pt x="7178294" y="2184400"/>
                </a:lnTo>
                <a:lnTo>
                  <a:pt x="7171944" y="2193925"/>
                </a:lnTo>
                <a:lnTo>
                  <a:pt x="7165594" y="2201863"/>
                </a:lnTo>
                <a:lnTo>
                  <a:pt x="7165594" y="2211388"/>
                </a:lnTo>
                <a:lnTo>
                  <a:pt x="7165594" y="2220913"/>
                </a:lnTo>
                <a:lnTo>
                  <a:pt x="7171944" y="2228850"/>
                </a:lnTo>
                <a:lnTo>
                  <a:pt x="7178294" y="2238375"/>
                </a:lnTo>
                <a:lnTo>
                  <a:pt x="7182528" y="2244725"/>
                </a:lnTo>
                <a:lnTo>
                  <a:pt x="7552944" y="2522538"/>
                </a:lnTo>
                <a:lnTo>
                  <a:pt x="7552944" y="6858000"/>
                </a:lnTo>
                <a:lnTo>
                  <a:pt x="2201779" y="6858000"/>
                </a:lnTo>
                <a:lnTo>
                  <a:pt x="106747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6097955" cy="1559412"/>
          </a:xfrm>
        </p:spPr>
        <p:txBody>
          <a:bodyPr>
            <a:normAutofit/>
          </a:bodyPr>
          <a:lstStyle/>
          <a:p>
            <a:r>
              <a:rPr lang="ru-RU" altLang="ru-RU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Диапазоны частоты звука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8712" y="2413000"/>
            <a:ext cx="6075179" cy="3632200"/>
          </a:xfrm>
        </p:spPr>
        <p:txBody>
          <a:bodyPr>
            <a:normAutofit/>
          </a:bodyPr>
          <a:lstStyle/>
          <a:p>
            <a:r>
              <a:rPr lang="ru-RU" altLang="ru-RU" b="1">
                <a:solidFill>
                  <a:srgbClr val="FFFFFF"/>
                </a:solidFill>
              </a:rPr>
              <a:t>от 16-20 Гц до 15-20 кГц – слышимый звук</a:t>
            </a:r>
          </a:p>
          <a:p>
            <a:r>
              <a:rPr lang="ru-RU" altLang="ru-RU" b="1">
                <a:solidFill>
                  <a:srgbClr val="FFFFFF"/>
                </a:solidFill>
              </a:rPr>
              <a:t>от 300 до 3400 Гц - голосовые частоты в телефонии</a:t>
            </a:r>
          </a:p>
          <a:p>
            <a:r>
              <a:rPr lang="ru-RU" altLang="ru-RU" b="1">
                <a:solidFill>
                  <a:srgbClr val="FFFFFF"/>
                </a:solidFill>
              </a:rPr>
              <a:t>от 85 до 155 Гц – фундаментальные частоты мужского голоса</a:t>
            </a:r>
          </a:p>
          <a:p>
            <a:r>
              <a:rPr lang="ru-RU" altLang="ru-RU" b="1">
                <a:solidFill>
                  <a:srgbClr val="FFFFFF"/>
                </a:solidFill>
              </a:rPr>
              <a:t>от 165 до 255 Гц – фундаментальные частоты женского голоса</a:t>
            </a:r>
          </a:p>
          <a:p>
            <a:r>
              <a:rPr lang="en-US" altLang="ru-RU" b="1">
                <a:solidFill>
                  <a:srgbClr val="FFFFFF"/>
                </a:solidFill>
              </a:rPr>
              <a:t>&lt;16 </a:t>
            </a:r>
            <a:r>
              <a:rPr lang="ru-RU" altLang="ru-RU" b="1">
                <a:solidFill>
                  <a:srgbClr val="FFFFFF"/>
                </a:solidFill>
              </a:rPr>
              <a:t>Гц – инфразвук</a:t>
            </a:r>
          </a:p>
          <a:p>
            <a:r>
              <a:rPr lang="ru-RU" altLang="ru-RU" b="1">
                <a:solidFill>
                  <a:srgbClr val="FFFFFF"/>
                </a:solidFill>
              </a:rPr>
              <a:t>от </a:t>
            </a:r>
            <a:r>
              <a:rPr lang="en-US" altLang="ru-RU" b="1">
                <a:solidFill>
                  <a:srgbClr val="FFFFFF"/>
                </a:solidFill>
              </a:rPr>
              <a:t>20 </a:t>
            </a:r>
            <a:r>
              <a:rPr lang="ru-RU" altLang="ru-RU" b="1">
                <a:solidFill>
                  <a:srgbClr val="FFFFFF"/>
                </a:solidFill>
              </a:rPr>
              <a:t>кГц до 1 ГГц – ультра звук</a:t>
            </a:r>
          </a:p>
          <a:p>
            <a:r>
              <a:rPr lang="en-US" altLang="ru-RU" b="1">
                <a:solidFill>
                  <a:srgbClr val="FFFFFF"/>
                </a:solidFill>
              </a:rPr>
              <a:t>&gt;1 </a:t>
            </a:r>
            <a:r>
              <a:rPr lang="ru-RU" altLang="ru-RU" b="1">
                <a:solidFill>
                  <a:srgbClr val="FFFFFF"/>
                </a:solidFill>
              </a:rPr>
              <a:t>ГГц – гиперзвук</a:t>
            </a:r>
          </a:p>
        </p:txBody>
      </p:sp>
      <p:sp>
        <p:nvSpPr>
          <p:cNvPr id="17" name="Rounded Rectangle 17">
            <a:extLst>
              <a:ext uri="{FF2B5EF4-FFF2-40B4-BE49-F238E27FC236}">
                <a16:creationId xmlns:a16="http://schemas.microsoft.com/office/drawing/2014/main" id="{B97A76A2-B7F2-4D75-AB9E-71FB74882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746" y="958640"/>
            <a:ext cx="3354790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96C4B5F-009C-4187-B2B4-EB71E5C5C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7487" y="2056096"/>
            <a:ext cx="2735071" cy="273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60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2B82547-2424-4E7A-A98B-75206EE73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5109BC2F-9616-4D7D-9E98-57898009A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1754" y="1687286"/>
            <a:ext cx="3269463" cy="397801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u-RU" altLang="ru-RU" sz="37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Основные подходы к обработке звука на компьютере</a:t>
            </a:r>
            <a:endParaRPr lang="ru-RU" sz="3700"/>
          </a:p>
        </p:txBody>
      </p:sp>
      <p:graphicFrame>
        <p:nvGraphicFramePr>
          <p:cNvPr id="6" name="Объект 2">
            <a:extLst>
              <a:ext uri="{FF2B5EF4-FFF2-40B4-BE49-F238E27FC236}">
                <a16:creationId xmlns:a16="http://schemas.microsoft.com/office/drawing/2014/main" id="{B3439080-3DC4-4CFD-8E13-EA7D7AF474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8044279"/>
              </p:ext>
            </p:extLst>
          </p:nvPr>
        </p:nvGraphicFramePr>
        <p:xfrm>
          <a:off x="5508820" y="294290"/>
          <a:ext cx="5728344" cy="6272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98FDCE-E6DA-B44A-A370-40AB9C17EE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874" y="4325237"/>
            <a:ext cx="1933900" cy="108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19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ru-R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Программы обработки звука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42838" y="2725600"/>
            <a:ext cx="10554574" cy="3636511"/>
          </a:xfrm>
        </p:spPr>
        <p:txBody>
          <a:bodyPr>
            <a:normAutofit/>
          </a:bodyPr>
          <a:lstStyle/>
          <a:p>
            <a:r>
              <a:rPr lang="ru-RU" altLang="ru-RU" sz="3200" dirty="0"/>
              <a:t>Однодорожечные редакторы - </a:t>
            </a:r>
            <a:r>
              <a:rPr lang="en-US" altLang="ru-RU" sz="3200" dirty="0" err="1"/>
              <a:t>Acoustica</a:t>
            </a:r>
            <a:r>
              <a:rPr lang="ru-RU" altLang="ru-RU" sz="3200" dirty="0"/>
              <a:t>, </a:t>
            </a:r>
            <a:r>
              <a:rPr lang="en-US" altLang="ru-RU" sz="3200" dirty="0"/>
              <a:t>Audacity</a:t>
            </a:r>
            <a:r>
              <a:rPr lang="ru-RU" altLang="ru-RU" sz="3200" dirty="0"/>
              <a:t>, </a:t>
            </a:r>
            <a:r>
              <a:rPr lang="en-US" altLang="ru-RU" sz="3200" dirty="0" err="1"/>
              <a:t>GoldWave</a:t>
            </a:r>
            <a:r>
              <a:rPr lang="ru-RU" altLang="ru-RU" sz="3200" dirty="0"/>
              <a:t>, </a:t>
            </a:r>
            <a:r>
              <a:rPr lang="en-US" altLang="ru-RU" sz="3200" dirty="0"/>
              <a:t>Nero </a:t>
            </a:r>
            <a:r>
              <a:rPr lang="en-US" altLang="ru-RU" sz="3200" dirty="0" err="1"/>
              <a:t>WaveEditor</a:t>
            </a:r>
            <a:r>
              <a:rPr lang="ru-RU" altLang="ru-RU" sz="3200" dirty="0"/>
              <a:t>, </a:t>
            </a:r>
            <a:r>
              <a:rPr lang="en-US" altLang="ru-RU" sz="3200" dirty="0"/>
              <a:t>Sony Sound Forge</a:t>
            </a:r>
            <a:r>
              <a:rPr lang="ru-RU" altLang="ru-RU" sz="3200" dirty="0"/>
              <a:t> </a:t>
            </a:r>
          </a:p>
          <a:p>
            <a:r>
              <a:rPr lang="ru-RU" altLang="ru-RU" sz="3200" dirty="0"/>
              <a:t>Многодорожечные профессиональные редакторы - </a:t>
            </a:r>
            <a:r>
              <a:rPr lang="en-US" altLang="ru-RU" sz="3200" dirty="0"/>
              <a:t>Adobe Audition</a:t>
            </a:r>
            <a:r>
              <a:rPr lang="ru-RU" altLang="ru-RU" sz="3200" dirty="0"/>
              <a:t>, </a:t>
            </a:r>
            <a:r>
              <a:rPr lang="en-US" altLang="ru-RU" sz="3200" dirty="0"/>
              <a:t>Cakewalk Sonar</a:t>
            </a:r>
            <a:r>
              <a:rPr lang="ru-RU" altLang="ru-RU" sz="3200" dirty="0"/>
              <a:t>, </a:t>
            </a:r>
            <a:r>
              <a:rPr lang="en-US" altLang="ru-RU" sz="3200" dirty="0" err="1"/>
              <a:t>Magix</a:t>
            </a:r>
            <a:r>
              <a:rPr lang="en-US" altLang="ru-RU" sz="3200" dirty="0"/>
              <a:t> Sequoia</a:t>
            </a:r>
            <a:r>
              <a:rPr lang="ru-RU" altLang="ru-RU" sz="3200" dirty="0"/>
              <a:t>,</a:t>
            </a:r>
            <a:r>
              <a:rPr lang="en-US" altLang="ru-RU" sz="3200" dirty="0"/>
              <a:t> Steinberg </a:t>
            </a:r>
            <a:r>
              <a:rPr lang="en-US" altLang="ru-RU" sz="3200" dirty="0" err="1"/>
              <a:t>WaveLab</a:t>
            </a:r>
            <a:r>
              <a:rPr lang="ru-RU" altLang="ru-RU" sz="3200" dirty="0"/>
              <a:t> </a:t>
            </a:r>
          </a:p>
          <a:p>
            <a:pPr marL="0" indent="0">
              <a:buNone/>
            </a:pPr>
            <a:endParaRPr lang="ru-RU" sz="3200" dirty="0"/>
          </a:p>
        </p:txBody>
      </p:sp>
      <p:sp>
        <p:nvSpPr>
          <p:cNvPr id="5" name="Управляющая кнопка: назад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5C8BD66-9BE1-504E-94BB-163F82610C5E}"/>
              </a:ext>
            </a:extLst>
          </p:cNvPr>
          <p:cNvSpPr/>
          <p:nvPr/>
        </p:nvSpPr>
        <p:spPr>
          <a:xfrm>
            <a:off x="153693" y="6109476"/>
            <a:ext cx="665019" cy="60267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60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745571"/>
            <a:ext cx="10571998" cy="970450"/>
          </a:xfrm>
        </p:spPr>
        <p:txBody>
          <a:bodyPr/>
          <a:lstStyle/>
          <a:p>
            <a:pPr algn="ctr"/>
            <a:r>
              <a:rPr lang="ru-RU" altLang="ru-RU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Основные возможности </a:t>
            </a:r>
            <a:r>
              <a:rPr lang="ru-RU" altLang="ru-RU" sz="4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аудиоредакторов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dirty="0"/>
              <a:t>Открытие и сохранение файлов различных форматов (</a:t>
            </a:r>
            <a:r>
              <a:rPr lang="ru-RU" altLang="ru-RU" dirty="0" err="1"/>
              <a:t>wav</a:t>
            </a:r>
            <a:r>
              <a:rPr lang="ru-RU" altLang="ru-RU" dirty="0"/>
              <a:t>, mp3, </a:t>
            </a:r>
            <a:r>
              <a:rPr lang="ru-RU" altLang="ru-RU" dirty="0" err="1"/>
              <a:t>wma</a:t>
            </a:r>
            <a:r>
              <a:rPr lang="ru-RU" altLang="ru-RU" dirty="0"/>
              <a:t> и др.) </a:t>
            </a:r>
          </a:p>
          <a:p>
            <a:pPr>
              <a:lnSpc>
                <a:spcPct val="90000"/>
              </a:lnSpc>
            </a:pPr>
            <a:r>
              <a:rPr lang="ru-RU" altLang="ru-RU" dirty="0"/>
              <a:t>Процессинг звука (запись с аналоговых входов, изменение громкости, панорамирование, </a:t>
            </a:r>
            <a:r>
              <a:rPr lang="ru-RU" altLang="ru-RU" dirty="0" err="1"/>
              <a:t>эквализация</a:t>
            </a:r>
            <a:r>
              <a:rPr lang="ru-RU" altLang="ru-RU" dirty="0"/>
              <a:t>, изменение параметров (частота </a:t>
            </a:r>
            <a:r>
              <a:rPr lang="ru-RU" altLang="ru-RU" dirty="0" err="1"/>
              <a:t>семплирования</a:t>
            </a:r>
            <a:r>
              <a:rPr lang="ru-RU" altLang="ru-RU" dirty="0"/>
              <a:t>, разрядность, количество каналов), удаление шума). </a:t>
            </a:r>
            <a:endParaRPr lang="en-US" altLang="ru-RU" dirty="0"/>
          </a:p>
          <a:p>
            <a:pPr>
              <a:lnSpc>
                <a:spcPct val="90000"/>
              </a:lnSpc>
            </a:pPr>
            <a:r>
              <a:rPr lang="ru-RU" altLang="ru-RU" dirty="0"/>
              <a:t>Работа с выделениями фрагментов и буфером обмена (копирование, удаление, вырезание, вставка, вставка с микшированием). </a:t>
            </a:r>
            <a:endParaRPr lang="en-US" altLang="ru-RU" dirty="0"/>
          </a:p>
          <a:p>
            <a:pPr>
              <a:lnSpc>
                <a:spcPct val="90000"/>
              </a:lnSpc>
            </a:pPr>
            <a:r>
              <a:rPr lang="ru-RU" altLang="ru-RU" dirty="0"/>
              <a:t>Сведение звука с нескольких дорожек в одну композицию. </a:t>
            </a:r>
          </a:p>
          <a:p>
            <a:pPr>
              <a:lnSpc>
                <a:spcPct val="90000"/>
              </a:lnSpc>
            </a:pPr>
            <a:r>
              <a:rPr lang="ru-RU" altLang="ru-RU" dirty="0"/>
              <a:t>Наложение эффектов (эхо, задержка, </a:t>
            </a:r>
            <a:r>
              <a:rPr lang="ru-RU" altLang="ru-RU" dirty="0" err="1"/>
              <a:t>хорус</a:t>
            </a:r>
            <a:r>
              <a:rPr lang="ru-RU" altLang="ru-RU" dirty="0"/>
              <a:t>, </a:t>
            </a:r>
            <a:r>
              <a:rPr lang="ru-RU" altLang="ru-RU" dirty="0" err="1"/>
              <a:t>флэнжер</a:t>
            </a:r>
            <a:r>
              <a:rPr lang="ru-RU" altLang="ru-RU" dirty="0"/>
              <a:t>, изменение высоты тона и длительности, размытие, искажение, реверберация). </a:t>
            </a:r>
            <a:endParaRPr lang="en-US" altLang="ru-RU" dirty="0"/>
          </a:p>
        </p:txBody>
      </p:sp>
    </p:spTree>
    <p:extLst>
      <p:ext uri="{BB962C8B-B14F-4D97-AF65-F5344CB8AC3E}">
        <p14:creationId xmlns:p14="http://schemas.microsoft.com/office/powerpoint/2010/main" val="2697562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6627" y="514564"/>
            <a:ext cx="10571998" cy="970450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Sony </a:t>
            </a:r>
            <a:r>
              <a:rPr lang="en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Magix Sound Forge Audio Studio 10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8" name="Объект 7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2506AC63-6525-704B-B656-E1E65918E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893" y="2453229"/>
            <a:ext cx="6234214" cy="3782682"/>
          </a:xfrm>
        </p:spPr>
      </p:pic>
    </p:spTree>
    <p:extLst>
      <p:ext uri="{BB962C8B-B14F-4D97-AF65-F5344CB8AC3E}">
        <p14:creationId xmlns:p14="http://schemas.microsoft.com/office/powerpoint/2010/main" val="16091275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итаты">
  <a:themeElements>
    <a:clrScheme name="Цитаты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Цитаты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Цитаты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1436</Words>
  <Application>Microsoft Macintosh PowerPoint</Application>
  <PresentationFormat>Широкоэкранный</PresentationFormat>
  <Paragraphs>146</Paragraphs>
  <Slides>47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7" baseType="lpstr">
      <vt:lpstr>Arial</vt:lpstr>
      <vt:lpstr>Calibri</vt:lpstr>
      <vt:lpstr>Century Gothic</vt:lpstr>
      <vt:lpstr>Comic Sans MS</vt:lpstr>
      <vt:lpstr>Georgia</vt:lpstr>
      <vt:lpstr>PT Sans</vt:lpstr>
      <vt:lpstr>Wingdings</vt:lpstr>
      <vt:lpstr>Wingdings 2</vt:lpstr>
      <vt:lpstr>Wingdings 3</vt:lpstr>
      <vt:lpstr>Цитаты</vt:lpstr>
      <vt:lpstr>Выполнение ввода и обработки цифровой информации. </vt:lpstr>
      <vt:lpstr>Содержание</vt:lpstr>
      <vt:lpstr>Звук - волновой процесс, который создается вибрацией (голосовых связок или диффузора динамика).   Звук распространяется как области повышенного и пониженного давления воздуха возле источников вибрации.</vt:lpstr>
      <vt:lpstr>Основные параметры звука</vt:lpstr>
      <vt:lpstr>Диапазоны частоты звука</vt:lpstr>
      <vt:lpstr>Основные подходы к обработке звука на компьютере</vt:lpstr>
      <vt:lpstr>Программы обработки звука</vt:lpstr>
      <vt:lpstr>Основные возможности аудиоредакторов</vt:lpstr>
      <vt:lpstr> Sony Magix Sound Forge Audio Studio 10</vt:lpstr>
      <vt:lpstr>Adobe Audition</vt:lpstr>
      <vt:lpstr>Работа с выделениями</vt:lpstr>
      <vt:lpstr>Обработка голоса</vt:lpstr>
      <vt:lpstr>Сведение звука</vt:lpstr>
      <vt:lpstr>Запись и оцифровка звука</vt:lpstr>
      <vt:lpstr>Форматы аудиофайлов </vt:lpstr>
      <vt:lpstr>Презентация PowerPoint</vt:lpstr>
      <vt:lpstr>Растровая графика</vt:lpstr>
      <vt:lpstr>Пиксель и Растр</vt:lpstr>
      <vt:lpstr>Цветовая модель "RGB" </vt:lpstr>
      <vt:lpstr>Режим растрового изображения "Индексированные цвета". </vt:lpstr>
      <vt:lpstr>Глубина цвета</vt:lpstr>
      <vt:lpstr>Векторная графика</vt:lpstr>
      <vt:lpstr>Примитивы</vt:lpstr>
      <vt:lpstr>Векторизация</vt:lpstr>
      <vt:lpstr>Растеризация</vt:lpstr>
      <vt:lpstr>Обзор графического редактора Photoshop</vt:lpstr>
      <vt:lpstr>Возможности Photoshop</vt:lpstr>
      <vt:lpstr>Презентация PowerPoint</vt:lpstr>
      <vt:lpstr>Создание и открытие файлов</vt:lpstr>
      <vt:lpstr>Меню</vt:lpstr>
      <vt:lpstr>Panes — Подокна</vt:lpstr>
      <vt:lpstr>Панель со слоями (Layers)</vt:lpstr>
      <vt:lpstr>Панель инструментов</vt:lpstr>
      <vt:lpstr>Панель инструментов</vt:lpstr>
      <vt:lpstr>«Пипетка» (Eyedropper Tool)</vt:lpstr>
      <vt:lpstr>«Текст» (Type Tool)</vt:lpstr>
      <vt:lpstr>«Палец» (Smudge Tool)</vt:lpstr>
      <vt:lpstr>«Заливка» (Paint Bucket)</vt:lpstr>
      <vt:lpstr>Инструменты группы «Лассо»</vt:lpstr>
      <vt:lpstr>Рамка</vt:lpstr>
      <vt:lpstr>Кисть</vt:lpstr>
      <vt:lpstr>Инструмент Штамп (Clone Stamp)</vt:lpstr>
      <vt:lpstr>Ластик</vt:lpstr>
      <vt:lpstr>Инструмент группы «Перо»</vt:lpstr>
      <vt:lpstr>Рука</vt:lpstr>
      <vt:lpstr>Масштаб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Выполнение ввода и обработки цифровой информации. </dc:title>
  <dc:creator>Microsoft Office User</dc:creator>
  <cp:lastModifiedBy>Microsoft Office User</cp:lastModifiedBy>
  <cp:revision>6</cp:revision>
  <dcterms:created xsi:type="dcterms:W3CDTF">2019-02-10T13:14:58Z</dcterms:created>
  <dcterms:modified xsi:type="dcterms:W3CDTF">2019-02-10T14:15:26Z</dcterms:modified>
</cp:coreProperties>
</file>